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0AD4401-70FB-419F-876D-2465C931CF7A}"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5CBFD-7A54-4088-84CB-0FDA2C8924B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D4401-70FB-419F-876D-2465C931CF7A}"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5CBFD-7A54-4088-84CB-0FDA2C8924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D4401-70FB-419F-876D-2465C931CF7A}" type="datetimeFigureOut">
              <a:rPr lang="en-US" smtClean="0"/>
              <a:pPr/>
              <a:t>12/20/12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6D5CBFD-7A54-4088-84CB-0FDA2C8924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D4401-70FB-419F-876D-2465C931CF7A}"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5CBFD-7A54-4088-84CB-0FDA2C8924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AD4401-70FB-419F-876D-2465C931CF7A}" type="datetimeFigureOut">
              <a:rPr lang="en-US" smtClean="0"/>
              <a:pPr/>
              <a:t>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5CBFD-7A54-4088-84CB-0FDA2C8924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AD4401-70FB-419F-876D-2465C931CF7A}" type="datetimeFigureOut">
              <a:rPr lang="en-US" smtClean="0"/>
              <a:pPr/>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5CBFD-7A54-4088-84CB-0FDA2C8924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AD4401-70FB-419F-876D-2465C931CF7A}" type="datetimeFigureOut">
              <a:rPr lang="en-US" smtClean="0"/>
              <a:pPr/>
              <a:t>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5CBFD-7A54-4088-84CB-0FDA2C8924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AD4401-70FB-419F-876D-2465C931CF7A}" type="datetimeFigureOut">
              <a:rPr lang="en-US" smtClean="0"/>
              <a:pPr/>
              <a:t>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5CBFD-7A54-4088-84CB-0FDA2C8924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D4401-70FB-419F-876D-2465C931CF7A}" type="datetimeFigureOut">
              <a:rPr lang="en-US" smtClean="0"/>
              <a:pPr/>
              <a:t>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5CBFD-7A54-4088-84CB-0FDA2C8924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AD4401-70FB-419F-876D-2465C931CF7A}" type="datetimeFigureOut">
              <a:rPr lang="en-US" smtClean="0"/>
              <a:pPr/>
              <a:t>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5CBFD-7A54-4088-84CB-0FDA2C8924B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0AD4401-70FB-419F-876D-2465C931CF7A}" type="datetimeFigureOut">
              <a:rPr lang="en-US" smtClean="0"/>
              <a:pPr/>
              <a:t>12/20/12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6D5CBFD-7A54-4088-84CB-0FDA2C8924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0AD4401-70FB-419F-876D-2465C931CF7A}" type="datetimeFigureOut">
              <a:rPr lang="en-US" smtClean="0"/>
              <a:pPr/>
              <a:t>12/20/12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6D5CBFD-7A54-4088-84CB-0FDA2C8924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w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2.wmf"/><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jpeg"/><Relationship Id="rId7"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w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673352"/>
          </a:xfrm>
        </p:spPr>
        <p:txBody>
          <a:bodyPr>
            <a:normAutofit fontScale="90000"/>
          </a:bodyPr>
          <a:lstStyle/>
          <a:p>
            <a:pPr algn="ctr"/>
            <a:r>
              <a:rPr lang="en-US" dirty="0" smtClean="0"/>
              <a:t>Master Key System</a:t>
            </a:r>
            <a:br>
              <a:rPr lang="en-US" dirty="0" smtClean="0"/>
            </a:br>
            <a:r>
              <a:rPr lang="en-US" dirty="0" smtClean="0"/>
              <a:t>Part Nine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“Affirmations and Your Mind”</a:t>
            </a:r>
            <a:endParaRPr lang="en-US" dirty="0"/>
          </a:p>
        </p:txBody>
      </p:sp>
      <p:sp>
        <p:nvSpPr>
          <p:cNvPr id="3" name="Subtitle 2"/>
          <p:cNvSpPr>
            <a:spLocks noGrp="1"/>
          </p:cNvSpPr>
          <p:nvPr>
            <p:ph type="subTitle" idx="1"/>
          </p:nvPr>
        </p:nvSpPr>
        <p:spPr>
          <a:xfrm>
            <a:off x="685800" y="5358384"/>
            <a:ext cx="8077200" cy="1499616"/>
          </a:xfrm>
        </p:spPr>
        <p:txBody>
          <a:bodyPr/>
          <a:lstStyle/>
          <a:p>
            <a:pPr algn="ctr"/>
            <a:r>
              <a:rPr lang="en-US" sz="2800" b="1" dirty="0" smtClean="0">
                <a:solidFill>
                  <a:schemeClr val="accent1">
                    <a:lumMod val="60000"/>
                    <a:lumOff val="40000"/>
                  </a:schemeClr>
                </a:solidFill>
              </a:rPr>
              <a:t>Presented </a:t>
            </a:r>
          </a:p>
          <a:p>
            <a:pPr algn="ctr"/>
            <a:r>
              <a:rPr lang="en-US" sz="2800" b="1" dirty="0" smtClean="0">
                <a:solidFill>
                  <a:schemeClr val="accent1">
                    <a:lumMod val="60000"/>
                    <a:lumOff val="40000"/>
                  </a:schemeClr>
                </a:solidFill>
              </a:rPr>
              <a:t>by</a:t>
            </a:r>
          </a:p>
          <a:p>
            <a:pPr algn="ctr"/>
            <a:r>
              <a:rPr lang="en-US" sz="2800" b="1" dirty="0" smtClean="0">
                <a:solidFill>
                  <a:schemeClr val="accent1">
                    <a:lumMod val="60000"/>
                    <a:lumOff val="40000"/>
                  </a:schemeClr>
                </a:solidFill>
              </a:rPr>
              <a:t>Dr. Peter C. Rogers, D.D</a:t>
            </a:r>
            <a:r>
              <a:rPr lang="en-US" sz="2800" b="1" smtClean="0">
                <a:solidFill>
                  <a:schemeClr val="accent1">
                    <a:lumMod val="60000"/>
                    <a:lumOff val="40000"/>
                  </a:schemeClr>
                </a:solidFill>
              </a:rPr>
              <a:t>., </a:t>
            </a:r>
            <a:r>
              <a:rPr lang="en-US" sz="2800" b="1" smtClean="0">
                <a:solidFill>
                  <a:schemeClr val="accent1">
                    <a:lumMod val="60000"/>
                    <a:lumOff val="40000"/>
                  </a:schemeClr>
                </a:solidFill>
              </a:rPr>
              <a:t>PhD.</a:t>
            </a:r>
            <a:endParaRPr lang="en-US" sz="2800" b="1" dirty="0" smtClean="0">
              <a:solidFill>
                <a:schemeClr val="accent1">
                  <a:lumMod val="60000"/>
                  <a:lumOff val="40000"/>
                </a:schemeClr>
              </a:solidFill>
            </a:endParaRPr>
          </a:p>
          <a:p>
            <a:endParaRPr lang="en-US" dirty="0"/>
          </a:p>
        </p:txBody>
      </p:sp>
      <p:pic>
        <p:nvPicPr>
          <p:cNvPr id="4" name="Picture 3" descr="Golden Key.png"/>
          <p:cNvPicPr>
            <a:picLocks noChangeAspect="1"/>
          </p:cNvPicPr>
          <p:nvPr/>
        </p:nvPicPr>
        <p:blipFill>
          <a:blip r:embed="rId2" cstate="print"/>
          <a:stretch>
            <a:fillRect/>
          </a:stretch>
        </p:blipFill>
        <p:spPr>
          <a:xfrm>
            <a:off x="2895600" y="1219200"/>
            <a:ext cx="3371850" cy="3371850"/>
          </a:xfrm>
          <a:prstGeom prst="rect">
            <a:avLst/>
          </a:prstGeom>
          <a:ln>
            <a:noFill/>
          </a:ln>
          <a:effectLst>
            <a:outerShdw blurRad="292100" dist="139700" dir="2700000" algn="tl" rotWithShape="0">
              <a:srgbClr val="333333">
                <a:alpha val="65000"/>
              </a:srgbClr>
            </a:outerShdw>
          </a:effectLst>
        </p:spPr>
      </p:pic>
      <p:pic>
        <p:nvPicPr>
          <p:cNvPr id="5" name="Picture 4" descr="Truth Dynamics Logo.jpeg"/>
          <p:cNvPicPr>
            <a:picLocks noChangeAspect="1"/>
          </p:cNvPicPr>
          <p:nvPr/>
        </p:nvPicPr>
        <p:blipFill>
          <a:blip r:embed="rId3" cstate="print"/>
          <a:stretch>
            <a:fillRect/>
          </a:stretch>
        </p:blipFill>
        <p:spPr>
          <a:xfrm>
            <a:off x="0" y="6172200"/>
            <a:ext cx="1447800" cy="685800"/>
          </a:xfrm>
          <a:prstGeom prst="rect">
            <a:avLst/>
          </a:prstGeom>
          <a:ln>
            <a:noFill/>
          </a:ln>
          <a:effectLst>
            <a:softEdge rad="112500"/>
          </a:effectLst>
        </p:spPr>
      </p:pic>
      <p:pic>
        <p:nvPicPr>
          <p:cNvPr id="7" name="Picture 6" descr="C:\Documents and Settings\Peter C. Rogers\My Documents\My Pictures\Head Shots\Head Shots 001.jpg"/>
          <p:cNvPicPr>
            <a:picLocks noChangeAspect="1" noChangeArrowheads="1"/>
          </p:cNvPicPr>
          <p:nvPr/>
        </p:nvPicPr>
        <p:blipFill>
          <a:blip r:embed="rId4" cstate="print"/>
          <a:srcRect/>
          <a:stretch>
            <a:fillRect/>
          </a:stretch>
        </p:blipFill>
        <p:spPr bwMode="auto">
          <a:xfrm>
            <a:off x="7864118" y="5181600"/>
            <a:ext cx="1279882" cy="167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Part Nine</a:t>
            </a:r>
            <a:br>
              <a:rPr lang="en-US" dirty="0" smtClean="0"/>
            </a:br>
            <a:r>
              <a:rPr lang="en-US" dirty="0" smtClean="0"/>
              <a:t>Main Points</a:t>
            </a:r>
            <a:endParaRPr lang="en-US" dirty="0"/>
          </a:p>
        </p:txBody>
      </p:sp>
      <p:sp>
        <p:nvSpPr>
          <p:cNvPr id="3" name="Content Placeholder 2"/>
          <p:cNvSpPr>
            <a:spLocks noGrp="1"/>
          </p:cNvSpPr>
          <p:nvPr>
            <p:ph idx="1"/>
          </p:nvPr>
        </p:nvSpPr>
        <p:spPr>
          <a:xfrm>
            <a:off x="457200" y="1775191"/>
            <a:ext cx="8229600" cy="4930409"/>
          </a:xfrm>
        </p:spPr>
        <p:txBody>
          <a:bodyPr>
            <a:normAutofit fontScale="77500" lnSpcReduction="20000"/>
          </a:bodyPr>
          <a:lstStyle/>
          <a:p>
            <a:pPr>
              <a:buFont typeface="Arial" pitchFamily="34" charset="0"/>
              <a:buChar char="•"/>
            </a:pPr>
            <a:r>
              <a:rPr lang="en-US" b="1" dirty="0" smtClean="0"/>
              <a:t>You may know the truth by realizing that truth is the vital principle of the Universe and is therefore omnipresent.</a:t>
            </a:r>
          </a:p>
          <a:p>
            <a:pPr>
              <a:buFont typeface="Arial" pitchFamily="34" charset="0"/>
              <a:buChar char="•"/>
            </a:pPr>
            <a:endParaRPr lang="en-US" b="1" dirty="0" smtClean="0"/>
          </a:p>
          <a:p>
            <a:pPr>
              <a:buFont typeface="Arial" pitchFamily="34" charset="0"/>
              <a:buChar char="•"/>
            </a:pPr>
            <a:r>
              <a:rPr lang="en-US" b="1" dirty="0" smtClean="0"/>
              <a:t>The nature of Truth is Spiritual.</a:t>
            </a:r>
          </a:p>
          <a:p>
            <a:pPr>
              <a:buFont typeface="Arial" pitchFamily="34" charset="0"/>
              <a:buChar char="•"/>
            </a:pPr>
            <a:endParaRPr lang="en-US" b="1" dirty="0" smtClean="0"/>
          </a:p>
          <a:p>
            <a:pPr>
              <a:buFont typeface="Arial" pitchFamily="34" charset="0"/>
              <a:buChar char="•"/>
            </a:pPr>
            <a:r>
              <a:rPr lang="en-US" b="1" dirty="0" smtClean="0"/>
              <a:t>The solution to every problem is to apply Spiritual Truth.</a:t>
            </a:r>
          </a:p>
          <a:p>
            <a:pPr>
              <a:buFont typeface="Arial" pitchFamily="34" charset="0"/>
              <a:buChar char="•"/>
            </a:pPr>
            <a:endParaRPr lang="en-US" b="1" dirty="0" smtClean="0"/>
          </a:p>
          <a:p>
            <a:pPr>
              <a:buFont typeface="Arial" pitchFamily="34" charset="0"/>
              <a:buChar char="•"/>
            </a:pPr>
            <a:r>
              <a:rPr lang="en-US" b="1" dirty="0" smtClean="0"/>
              <a:t>The advantage of spiritual methods is that they are always available.</a:t>
            </a:r>
          </a:p>
          <a:p>
            <a:pPr>
              <a:buFont typeface="Arial" pitchFamily="34" charset="0"/>
              <a:buChar char="•"/>
            </a:pPr>
            <a:endParaRPr lang="en-US" b="1" dirty="0" smtClean="0"/>
          </a:p>
          <a:p>
            <a:pPr>
              <a:buFont typeface="Arial" pitchFamily="34" charset="0"/>
              <a:buChar char="•"/>
            </a:pPr>
            <a:r>
              <a:rPr lang="en-US" b="1" dirty="0" smtClean="0"/>
              <a:t>The </a:t>
            </a:r>
            <a:r>
              <a:rPr lang="en-US" b="1" smtClean="0"/>
              <a:t>only requirement for </a:t>
            </a:r>
            <a:r>
              <a:rPr lang="en-US" b="1" dirty="0" smtClean="0"/>
              <a:t>utilizing this method is to recognize the omnipotence of Spirit and then become its recipient.</a:t>
            </a:r>
            <a:endParaRPr lang="en-US" b="1" dirty="0"/>
          </a:p>
        </p:txBody>
      </p:sp>
      <p:pic>
        <p:nvPicPr>
          <p:cNvPr id="4" name="Picture 3" descr="Golden Key.png"/>
          <p:cNvPicPr>
            <a:picLocks noChangeAspect="1"/>
          </p:cNvPicPr>
          <p:nvPr/>
        </p:nvPicPr>
        <p:blipFill>
          <a:blip r:embed="rId2" cstate="print"/>
          <a:stretch>
            <a:fillRect/>
          </a:stretch>
        </p:blipFill>
        <p:spPr>
          <a:xfrm flipH="1">
            <a:off x="-1"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3"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pic>
        <p:nvPicPr>
          <p:cNvPr id="7"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1752600"/>
            <a:ext cx="320517" cy="446974"/>
          </a:xfrm>
          <a:prstGeom prst="rect">
            <a:avLst/>
          </a:prstGeom>
          <a:noFill/>
        </p:spPr>
      </p:pic>
      <p:pic>
        <p:nvPicPr>
          <p:cNvPr id="8"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2971800"/>
            <a:ext cx="320517" cy="446974"/>
          </a:xfrm>
          <a:prstGeom prst="rect">
            <a:avLst/>
          </a:prstGeom>
          <a:noFill/>
        </p:spPr>
      </p:pic>
      <p:pic>
        <p:nvPicPr>
          <p:cNvPr id="9"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3581400"/>
            <a:ext cx="320517" cy="446974"/>
          </a:xfrm>
          <a:prstGeom prst="rect">
            <a:avLst/>
          </a:prstGeom>
          <a:noFill/>
        </p:spPr>
      </p:pic>
      <p:pic>
        <p:nvPicPr>
          <p:cNvPr id="10"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4495800"/>
            <a:ext cx="320517" cy="446974"/>
          </a:xfrm>
          <a:prstGeom prst="rect">
            <a:avLst/>
          </a:prstGeom>
          <a:noFill/>
        </p:spPr>
      </p:pic>
      <p:pic>
        <p:nvPicPr>
          <p:cNvPr id="11"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5410200"/>
            <a:ext cx="320517" cy="4469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Part Nine</a:t>
            </a:r>
            <a:br>
              <a:rPr lang="en-US" dirty="0" smtClean="0"/>
            </a:br>
            <a:r>
              <a:rPr lang="en-US" dirty="0" smtClean="0"/>
              <a:t>Study Questions</a:t>
            </a:r>
            <a:endParaRPr lang="en-US" dirty="0"/>
          </a:p>
        </p:txBody>
      </p:sp>
      <p:sp>
        <p:nvSpPr>
          <p:cNvPr id="3" name="Content Placeholder 2"/>
          <p:cNvSpPr>
            <a:spLocks noGrp="1"/>
          </p:cNvSpPr>
          <p:nvPr>
            <p:ph idx="1"/>
          </p:nvPr>
        </p:nvSpPr>
        <p:spPr>
          <a:xfrm>
            <a:off x="457200" y="1524001"/>
            <a:ext cx="8229600" cy="5181600"/>
          </a:xfrm>
        </p:spPr>
        <p:txBody>
          <a:bodyPr>
            <a:normAutofit fontScale="70000" lnSpcReduction="20000"/>
          </a:bodyPr>
          <a:lstStyle/>
          <a:p>
            <a:pPr marL="633222" indent="-514350">
              <a:buAutoNum type="arabicPeriod" startAt="81"/>
            </a:pPr>
            <a:r>
              <a:rPr lang="en-US" sz="3400" b="1" dirty="0" smtClean="0"/>
              <a:t>What is the imperative condition of all well-</a:t>
            </a:r>
            <a:r>
              <a:rPr lang="en-US" sz="3400" b="1" i="1" dirty="0" smtClean="0"/>
              <a:t>being</a:t>
            </a:r>
            <a:r>
              <a:rPr lang="en-US" sz="3400" b="1" dirty="0" smtClean="0"/>
              <a:t>? </a:t>
            </a:r>
            <a:r>
              <a:rPr lang="en-US" sz="3400" b="1" i="1" dirty="0" smtClean="0">
                <a:solidFill>
                  <a:srgbClr val="FFC000"/>
                </a:solidFill>
              </a:rPr>
              <a:t>Well doing.</a:t>
            </a:r>
          </a:p>
          <a:p>
            <a:pPr marL="633222" indent="-514350">
              <a:buAutoNum type="arabicPeriod" startAt="81"/>
            </a:pPr>
            <a:endParaRPr lang="en-US" sz="3400" b="1" i="1" dirty="0" smtClean="0"/>
          </a:p>
          <a:p>
            <a:pPr marL="633222" indent="-514350">
              <a:buAutoNum type="arabicPeriod" startAt="81"/>
            </a:pPr>
            <a:r>
              <a:rPr lang="en-US" sz="3400" b="1" dirty="0" smtClean="0"/>
              <a:t>What is the condition precedent to every right action</a:t>
            </a:r>
            <a:r>
              <a:rPr lang="en-US" sz="3400" b="1" i="1" dirty="0" smtClean="0"/>
              <a:t>?</a:t>
            </a:r>
            <a:r>
              <a:rPr lang="en-US" sz="3400" b="1" i="1" dirty="0" smtClean="0">
                <a:solidFill>
                  <a:srgbClr val="FFC000"/>
                </a:solidFill>
              </a:rPr>
              <a:t> Right Thinking.</a:t>
            </a:r>
          </a:p>
          <a:p>
            <a:pPr marL="633222" indent="-514350">
              <a:buAutoNum type="arabicPeriod" startAt="81"/>
            </a:pPr>
            <a:endParaRPr lang="en-US" sz="3400" b="1" dirty="0" smtClean="0"/>
          </a:p>
          <a:p>
            <a:pPr marL="633222" indent="-514350">
              <a:buAutoNum type="arabicPeriod" startAt="81"/>
            </a:pPr>
            <a:r>
              <a:rPr lang="en-US" sz="3400" b="1" dirty="0" smtClean="0"/>
              <a:t>What is the underlying condition necessary in every business transaction or social relation? </a:t>
            </a:r>
            <a:r>
              <a:rPr lang="en-US" sz="3400" b="1" i="1" dirty="0" smtClean="0">
                <a:solidFill>
                  <a:srgbClr val="FFC000"/>
                </a:solidFill>
              </a:rPr>
              <a:t>To know the Truth.</a:t>
            </a:r>
          </a:p>
          <a:p>
            <a:pPr marL="633222" indent="-514350">
              <a:buAutoNum type="arabicPeriod" startAt="81"/>
            </a:pPr>
            <a:endParaRPr lang="en-US" sz="3400" b="1" dirty="0" smtClean="0"/>
          </a:p>
          <a:p>
            <a:pPr marL="633222" indent="-514350">
              <a:buAutoNum type="arabicPeriod" startAt="81"/>
            </a:pPr>
            <a:r>
              <a:rPr lang="en-US" sz="3400" b="1" dirty="0" smtClean="0"/>
              <a:t>What is the result of a knowledge of the Truth? </a:t>
            </a:r>
            <a:r>
              <a:rPr lang="en-US" sz="3400" b="1" i="1" dirty="0" smtClean="0">
                <a:solidFill>
                  <a:srgbClr val="FFC000"/>
                </a:solidFill>
              </a:rPr>
              <a:t>You can readily predict the result of any action that is based upon a true premise.</a:t>
            </a:r>
          </a:p>
          <a:p>
            <a:pPr marL="633222" indent="-514350">
              <a:buAutoNum type="arabicPeriod" startAt="81"/>
            </a:pPr>
            <a:endParaRPr lang="en-US" sz="3400" b="1" dirty="0" smtClean="0"/>
          </a:p>
          <a:p>
            <a:pPr marL="633222" indent="-514350">
              <a:buAutoNum type="arabicPeriod" startAt="81"/>
            </a:pPr>
            <a:r>
              <a:rPr lang="en-US" sz="3400" b="1" dirty="0" smtClean="0"/>
              <a:t>What is the result of any action based upon a false premise? </a:t>
            </a:r>
            <a:r>
              <a:rPr lang="en-US" sz="3400" b="1" i="1" dirty="0" smtClean="0">
                <a:solidFill>
                  <a:srgbClr val="FFC000"/>
                </a:solidFill>
              </a:rPr>
              <a:t>You can form no conception of the results which may ensue.</a:t>
            </a:r>
          </a:p>
          <a:p>
            <a:pPr>
              <a:buNone/>
            </a:pPr>
            <a:endParaRPr lang="en-US" i="1" dirty="0" smtClean="0"/>
          </a:p>
          <a:p>
            <a:pPr>
              <a:buNone/>
            </a:pPr>
            <a:endParaRPr lang="en-US" i="1" dirty="0"/>
          </a:p>
        </p:txBody>
      </p:sp>
      <p:pic>
        <p:nvPicPr>
          <p:cNvPr id="4" name="Picture 3" descr="Golden Key.png"/>
          <p:cNvPicPr>
            <a:picLocks noChangeAspect="1"/>
          </p:cNvPicPr>
          <p:nvPr/>
        </p:nvPicPr>
        <p:blipFill>
          <a:blip r:embed="rId2" cstate="print"/>
          <a:stretch>
            <a:fillRect/>
          </a:stretch>
        </p:blipFill>
        <p:spPr>
          <a:xfrm flipH="1">
            <a:off x="-1"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3"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Part Nine</a:t>
            </a:r>
            <a:br>
              <a:rPr lang="en-US" dirty="0" smtClean="0"/>
            </a:br>
            <a:r>
              <a:rPr lang="en-US" dirty="0" smtClean="0"/>
              <a:t>Study Questions</a:t>
            </a:r>
            <a:endParaRPr lang="en-US" dirty="0"/>
          </a:p>
        </p:txBody>
      </p:sp>
      <p:sp>
        <p:nvSpPr>
          <p:cNvPr id="3" name="Content Placeholder 2"/>
          <p:cNvSpPr>
            <a:spLocks noGrp="1"/>
          </p:cNvSpPr>
          <p:nvPr>
            <p:ph idx="1"/>
          </p:nvPr>
        </p:nvSpPr>
        <p:spPr/>
        <p:txBody>
          <a:bodyPr>
            <a:normAutofit fontScale="70000" lnSpcReduction="20000"/>
          </a:bodyPr>
          <a:lstStyle/>
          <a:p>
            <a:pPr marL="633222" indent="-514350">
              <a:buAutoNum type="arabicPeriod" startAt="86"/>
            </a:pPr>
            <a:r>
              <a:rPr lang="en-US" sz="3400" b="1" dirty="0" smtClean="0"/>
              <a:t>How may we know the Truth? </a:t>
            </a:r>
            <a:r>
              <a:rPr lang="en-US" sz="3400" b="1" i="1" dirty="0" smtClean="0">
                <a:solidFill>
                  <a:srgbClr val="FFC000"/>
                </a:solidFill>
              </a:rPr>
              <a:t>By a realization of the fact that Truth is the vital principle of the Universe and is therefore omnipresent.</a:t>
            </a:r>
          </a:p>
          <a:p>
            <a:pPr marL="633222" indent="-514350">
              <a:buAutoNum type="arabicPeriod" startAt="86"/>
            </a:pPr>
            <a:endParaRPr lang="en-US" sz="3400" b="1" dirty="0" smtClean="0"/>
          </a:p>
          <a:p>
            <a:pPr marL="633222" indent="-514350">
              <a:buAutoNum type="arabicPeriod" startAt="86"/>
            </a:pPr>
            <a:r>
              <a:rPr lang="en-US" sz="3400" b="1" dirty="0" smtClean="0"/>
              <a:t>What is the nature of Truth? </a:t>
            </a:r>
            <a:r>
              <a:rPr lang="en-US" sz="3400" b="1" i="1" dirty="0" smtClean="0">
                <a:solidFill>
                  <a:srgbClr val="FFC000"/>
                </a:solidFill>
              </a:rPr>
              <a:t>It is Spiritual.</a:t>
            </a:r>
          </a:p>
          <a:p>
            <a:pPr marL="633222" indent="-514350">
              <a:buAutoNum type="arabicPeriod" startAt="86"/>
            </a:pPr>
            <a:endParaRPr lang="en-US" sz="3400" b="1" dirty="0" smtClean="0"/>
          </a:p>
          <a:p>
            <a:pPr marL="633222" indent="-514350">
              <a:buAutoNum type="arabicPeriod" startAt="86"/>
            </a:pPr>
            <a:r>
              <a:rPr lang="en-US" sz="3400" b="1" dirty="0" smtClean="0"/>
              <a:t>What is the secret of the solution to every problem? </a:t>
            </a:r>
            <a:r>
              <a:rPr lang="en-US" sz="3400" b="1" i="1" dirty="0" smtClean="0">
                <a:solidFill>
                  <a:srgbClr val="FFC000"/>
                </a:solidFill>
              </a:rPr>
              <a:t>To apply Spiritual Truth.</a:t>
            </a:r>
          </a:p>
          <a:p>
            <a:pPr marL="633222" indent="-514350">
              <a:buAutoNum type="arabicPeriod" startAt="86"/>
            </a:pPr>
            <a:endParaRPr lang="en-US" sz="3400" b="1" dirty="0" smtClean="0"/>
          </a:p>
          <a:p>
            <a:pPr marL="633222" indent="-514350">
              <a:buAutoNum type="arabicPeriod" startAt="86"/>
            </a:pPr>
            <a:r>
              <a:rPr lang="en-US" sz="3400" b="1" dirty="0" smtClean="0"/>
              <a:t>What is the advantage of Spiritual methods? </a:t>
            </a:r>
            <a:r>
              <a:rPr lang="en-US" sz="3400" b="1" i="1" dirty="0" smtClean="0">
                <a:solidFill>
                  <a:srgbClr val="FFC000"/>
                </a:solidFill>
              </a:rPr>
              <a:t>They are always available.</a:t>
            </a:r>
          </a:p>
          <a:p>
            <a:pPr marL="633222" indent="-514350">
              <a:buAutoNum type="arabicPeriod" startAt="86"/>
            </a:pPr>
            <a:endParaRPr lang="en-US" sz="3400" b="1" dirty="0" smtClean="0"/>
          </a:p>
          <a:p>
            <a:pPr marL="633222" indent="-514350">
              <a:buAutoNum type="arabicPeriod" startAt="86"/>
            </a:pPr>
            <a:r>
              <a:rPr lang="en-US" sz="3400" b="1" dirty="0" smtClean="0"/>
              <a:t>What are the necessary requirements? </a:t>
            </a:r>
            <a:r>
              <a:rPr lang="en-US" sz="3400" b="1" i="1" dirty="0" smtClean="0">
                <a:solidFill>
                  <a:srgbClr val="FFC000"/>
                </a:solidFill>
              </a:rPr>
              <a:t>A recognition of the omnipotence of the Spiritual power and a desire to become the recipient of its beneficent effects.</a:t>
            </a:r>
          </a:p>
          <a:p>
            <a:pPr>
              <a:buNone/>
            </a:pPr>
            <a:endParaRPr lang="en-US" dirty="0" smtClean="0"/>
          </a:p>
        </p:txBody>
      </p:sp>
      <p:pic>
        <p:nvPicPr>
          <p:cNvPr id="4" name="Picture 3" descr="Golden Key.png"/>
          <p:cNvPicPr>
            <a:picLocks noChangeAspect="1"/>
          </p:cNvPicPr>
          <p:nvPr/>
        </p:nvPicPr>
        <p:blipFill>
          <a:blip r:embed="rId2" cstate="print"/>
          <a:stretch>
            <a:fillRect/>
          </a:stretch>
        </p:blipFill>
        <p:spPr>
          <a:xfrm flipH="1">
            <a:off x="-1"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3"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Master Key System</a:t>
            </a:r>
            <a:br>
              <a:rPr lang="en-US" dirty="0" smtClean="0"/>
            </a:br>
            <a:r>
              <a:rPr lang="en-US" dirty="0" smtClean="0"/>
              <a:t>Part Nine</a:t>
            </a:r>
            <a:endParaRPr lang="en-US" dirty="0"/>
          </a:p>
        </p:txBody>
      </p:sp>
      <p:sp>
        <p:nvSpPr>
          <p:cNvPr id="3" name="Content Placeholder 2"/>
          <p:cNvSpPr>
            <a:spLocks noGrp="1"/>
          </p:cNvSpPr>
          <p:nvPr>
            <p:ph idx="1"/>
          </p:nvPr>
        </p:nvSpPr>
        <p:spPr>
          <a:xfrm>
            <a:off x="457200" y="1524001"/>
            <a:ext cx="8229600" cy="5181600"/>
          </a:xfrm>
        </p:spPr>
        <p:txBody>
          <a:bodyPr>
            <a:normAutofit/>
          </a:bodyPr>
          <a:lstStyle/>
          <a:p>
            <a:pPr algn="ctr">
              <a:buNone/>
            </a:pPr>
            <a:r>
              <a:rPr lang="en-US" sz="2800" b="1" dirty="0" smtClean="0"/>
              <a:t>Affirmations and Your Mind</a:t>
            </a:r>
          </a:p>
          <a:p>
            <a:pPr algn="ctr">
              <a:buNone/>
            </a:pPr>
            <a:endParaRPr lang="en-US" sz="1600" b="1" dirty="0" smtClean="0"/>
          </a:p>
          <a:p>
            <a:pPr algn="ctr">
              <a:buNone/>
            </a:pPr>
            <a:endParaRPr lang="en-US" sz="1600" b="1" dirty="0" smtClean="0"/>
          </a:p>
          <a:p>
            <a:pPr algn="just"/>
            <a:r>
              <a:rPr lang="en-US" sz="2400" b="1" dirty="0" smtClean="0"/>
              <a:t>If you wish to change conditions you must change yourself. Your innermost thoughts will find expression just as certainly as the plant springs from the seed.</a:t>
            </a:r>
          </a:p>
          <a:p>
            <a:pPr algn="just">
              <a:buNone/>
            </a:pPr>
            <a:endParaRPr lang="en-US" sz="2400" b="1" dirty="0" smtClean="0"/>
          </a:p>
          <a:p>
            <a:pPr algn="just"/>
            <a:r>
              <a:rPr lang="en-US" sz="2400" b="1" dirty="0" smtClean="0"/>
              <a:t>Hold in mind the condition desired; af</a:t>
            </a:r>
            <a:r>
              <a:rPr lang="en-US" sz="2400" b="1" i="1" dirty="0" smtClean="0">
                <a:solidFill>
                  <a:srgbClr val="FFC000"/>
                </a:solidFill>
              </a:rPr>
              <a:t>firm </a:t>
            </a:r>
            <a:r>
              <a:rPr lang="en-US" sz="2400" b="1" dirty="0" smtClean="0"/>
              <a:t>it as an already existing fact. </a:t>
            </a:r>
            <a:r>
              <a:rPr lang="en-US" sz="2000" b="1" dirty="0" smtClean="0">
                <a:solidFill>
                  <a:srgbClr val="FFC000"/>
                </a:solidFill>
              </a:rPr>
              <a:t>“</a:t>
            </a:r>
            <a:r>
              <a:rPr lang="en-US" sz="2000" b="1" i="1" dirty="0" smtClean="0">
                <a:solidFill>
                  <a:srgbClr val="FFC000"/>
                </a:solidFill>
              </a:rPr>
              <a:t>Therefore I say unto you, What things soever ye desire, when ye pray, believe that ye receive [them], and ye shall have [them].”</a:t>
            </a:r>
          </a:p>
          <a:p>
            <a:pPr algn="just"/>
            <a:endParaRPr lang="en-US" sz="2400" b="1" i="1" dirty="0" smtClean="0">
              <a:solidFill>
                <a:srgbClr val="FFC000"/>
              </a:solidFill>
            </a:endParaRPr>
          </a:p>
          <a:p>
            <a:pPr algn="just"/>
            <a:r>
              <a:rPr lang="en-US" sz="2400" b="1" dirty="0" smtClean="0"/>
              <a:t>Positive thoughts destroy negative thoughts just as certainly as light destroys darkness.</a:t>
            </a:r>
            <a:endParaRPr lang="en-US" sz="2400" b="1" dirty="0"/>
          </a:p>
        </p:txBody>
      </p:sp>
      <p:pic>
        <p:nvPicPr>
          <p:cNvPr id="4" name="Picture 3" descr="Golden Key.png"/>
          <p:cNvPicPr>
            <a:picLocks noChangeAspect="1"/>
          </p:cNvPicPr>
          <p:nvPr/>
        </p:nvPicPr>
        <p:blipFill>
          <a:blip r:embed="rId2" cstate="print"/>
          <a:stretch>
            <a:fillRect/>
          </a:stretch>
        </p:blipFill>
        <p:spPr>
          <a:xfrm flipH="1">
            <a:off x="0"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3"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pic>
        <p:nvPicPr>
          <p:cNvPr id="1026" name="Picture 2" descr="C:\Documents and Settings\Peter C. Rogers\Local Settings\Temporary Internet Files\Content.IE5\B2BU9IC8\MP900438524[1].jpg"/>
          <p:cNvPicPr>
            <a:picLocks noChangeAspect="1" noChangeArrowheads="1"/>
          </p:cNvPicPr>
          <p:nvPr/>
        </p:nvPicPr>
        <p:blipFill>
          <a:blip r:embed="rId4" cstate="print"/>
          <a:srcRect/>
          <a:stretch>
            <a:fillRect/>
          </a:stretch>
        </p:blipFill>
        <p:spPr bwMode="auto">
          <a:xfrm>
            <a:off x="7557635" y="1447800"/>
            <a:ext cx="1586365" cy="1048512"/>
          </a:xfrm>
          <a:prstGeom prst="rect">
            <a:avLst/>
          </a:prstGeom>
          <a:ln>
            <a:noFill/>
          </a:ln>
          <a:effectLst>
            <a:softEdge rad="112500"/>
          </a:effectLst>
        </p:spPr>
      </p:pic>
      <p:pic>
        <p:nvPicPr>
          <p:cNvPr id="1037" name="Picture 13" descr="C:\Documents and Settings\Peter C. Rogers\Local Settings\Temporary Internet Files\Content.IE5\HQF5FV52\MP900438556[1].jpg"/>
          <p:cNvPicPr>
            <a:picLocks noChangeAspect="1" noChangeArrowheads="1"/>
          </p:cNvPicPr>
          <p:nvPr/>
        </p:nvPicPr>
        <p:blipFill>
          <a:blip r:embed="rId5" cstate="print"/>
          <a:srcRect/>
          <a:stretch>
            <a:fillRect/>
          </a:stretch>
        </p:blipFill>
        <p:spPr bwMode="auto">
          <a:xfrm>
            <a:off x="152400" y="1524000"/>
            <a:ext cx="66323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Peter C. Rogers\Local Settings\Temporary Internet Files\Content.IE5\F9DGK1YQ\MC900433135[1].jpg"/>
          <p:cNvPicPr>
            <a:picLocks noChangeAspect="1" noChangeArrowheads="1"/>
          </p:cNvPicPr>
          <p:nvPr/>
        </p:nvPicPr>
        <p:blipFill>
          <a:blip r:embed="rId2" cstate="print"/>
          <a:srcRect/>
          <a:stretch>
            <a:fillRect/>
          </a:stretch>
        </p:blipFill>
        <p:spPr bwMode="auto">
          <a:xfrm>
            <a:off x="685800" y="2133600"/>
            <a:ext cx="8229600" cy="4222169"/>
          </a:xfrm>
          <a:prstGeom prst="rect">
            <a:avLst/>
          </a:prstGeom>
          <a:ln>
            <a:noFill/>
          </a:ln>
          <a:effectLst>
            <a:softEdge rad="112500"/>
          </a:effectLst>
        </p:spPr>
      </p:pic>
      <p:sp>
        <p:nvSpPr>
          <p:cNvPr id="2" name="Title 1"/>
          <p:cNvSpPr>
            <a:spLocks noGrp="1"/>
          </p:cNvSpPr>
          <p:nvPr>
            <p:ph type="title"/>
          </p:nvPr>
        </p:nvSpPr>
        <p:spPr/>
        <p:txBody>
          <a:bodyPr>
            <a:normAutofit fontScale="90000"/>
          </a:bodyPr>
          <a:lstStyle/>
          <a:p>
            <a:pPr algn="ctr"/>
            <a:r>
              <a:rPr lang="en-US" dirty="0" smtClean="0"/>
              <a:t>Master Key System</a:t>
            </a:r>
            <a:br>
              <a:rPr lang="en-US" dirty="0" smtClean="0"/>
            </a:br>
            <a:r>
              <a:rPr lang="en-US" dirty="0" smtClean="0"/>
              <a:t>Part Nine</a:t>
            </a:r>
            <a:endParaRPr lang="en-US" dirty="0"/>
          </a:p>
        </p:txBody>
      </p:sp>
      <p:pic>
        <p:nvPicPr>
          <p:cNvPr id="4" name="Picture 3" descr="Golden Key.png"/>
          <p:cNvPicPr>
            <a:picLocks noChangeAspect="1"/>
          </p:cNvPicPr>
          <p:nvPr/>
        </p:nvPicPr>
        <p:blipFill>
          <a:blip r:embed="rId3" cstate="print"/>
          <a:stretch>
            <a:fillRect/>
          </a:stretch>
        </p:blipFill>
        <p:spPr>
          <a:xfrm flipH="1">
            <a:off x="0"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3"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4"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57200" y="1524000"/>
            <a:ext cx="8382000" cy="5181599"/>
          </a:xfrm>
        </p:spPr>
        <p:txBody>
          <a:bodyPr>
            <a:normAutofit/>
          </a:bodyPr>
          <a:lstStyle/>
          <a:p>
            <a:pPr algn="ctr">
              <a:buNone/>
            </a:pPr>
            <a:r>
              <a:rPr lang="en-US" sz="2800" b="1" dirty="0" smtClean="0"/>
              <a:t>Affirmations and Your Mind</a:t>
            </a:r>
          </a:p>
          <a:p>
            <a:pPr algn="just">
              <a:buNone/>
            </a:pPr>
            <a:endParaRPr lang="en-US" sz="1600" b="1" dirty="0" smtClean="0"/>
          </a:p>
          <a:p>
            <a:pPr algn="just">
              <a:buNone/>
            </a:pPr>
            <a:r>
              <a:rPr lang="en-US" sz="1800" b="1" dirty="0" smtClean="0"/>
              <a:t>	</a:t>
            </a:r>
          </a:p>
          <a:p>
            <a:pPr algn="just">
              <a:buNone/>
            </a:pPr>
            <a:r>
              <a:rPr lang="en-US" sz="1800" b="1" dirty="0" smtClean="0">
                <a:solidFill>
                  <a:schemeClr val="bg1"/>
                </a:solidFill>
              </a:rPr>
              <a:t>	</a:t>
            </a:r>
            <a:r>
              <a:rPr lang="en-US" sz="2000" b="1" dirty="0" smtClean="0">
                <a:solidFill>
                  <a:schemeClr val="bg1"/>
                </a:solidFill>
              </a:rPr>
              <a:t>To know the Truth is to be in harmony with Infinite and Omnipotent power. To know the Truth is, therefore, to connect yourself with a power which is irresistible and which will sweep away every kind of discord, inharmony, doubt or error of any kind, because the “Truth is might and will prevail.”</a:t>
            </a:r>
          </a:p>
        </p:txBody>
      </p:sp>
      <p:pic>
        <p:nvPicPr>
          <p:cNvPr id="2057" name="Picture 9" descr="C:\Documents and Settings\Peter C. Rogers\Local Settings\Temporary Internet Files\Content.IE5\B2BU9IC8\MC900300838[1].wmf"/>
          <p:cNvPicPr>
            <a:picLocks noChangeAspect="1" noChangeArrowheads="1"/>
          </p:cNvPicPr>
          <p:nvPr/>
        </p:nvPicPr>
        <p:blipFill>
          <a:blip r:embed="rId5" cstate="print"/>
          <a:srcRect/>
          <a:stretch>
            <a:fillRect/>
          </a:stretch>
        </p:blipFill>
        <p:spPr bwMode="auto">
          <a:xfrm flipH="1">
            <a:off x="0" y="1524001"/>
            <a:ext cx="1066800" cy="583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8" name="Picture 10" descr="C:\Documents and Settings\Peter C. Rogers\Local Settings\Temporary Internet Files\Content.IE5\B2BU9IC8\MC900229423[1].wmf"/>
          <p:cNvPicPr>
            <a:picLocks noChangeAspect="1" noChangeArrowheads="1"/>
          </p:cNvPicPr>
          <p:nvPr/>
        </p:nvPicPr>
        <p:blipFill>
          <a:blip r:embed="rId6" cstate="print"/>
          <a:srcRect/>
          <a:stretch>
            <a:fillRect/>
          </a:stretch>
        </p:blipFill>
        <p:spPr bwMode="auto">
          <a:xfrm>
            <a:off x="8229600" y="1524002"/>
            <a:ext cx="914399" cy="542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Master Key System</a:t>
            </a:r>
            <a:br>
              <a:rPr lang="en-US" dirty="0" smtClean="0"/>
            </a:br>
            <a:r>
              <a:rPr lang="en-US" dirty="0" smtClean="0"/>
              <a:t>Part Nine</a:t>
            </a:r>
            <a:endParaRPr lang="en-US" dirty="0"/>
          </a:p>
        </p:txBody>
      </p:sp>
      <p:sp>
        <p:nvSpPr>
          <p:cNvPr id="3" name="Content Placeholder 2"/>
          <p:cNvSpPr>
            <a:spLocks noGrp="1"/>
          </p:cNvSpPr>
          <p:nvPr>
            <p:ph idx="1"/>
          </p:nvPr>
        </p:nvSpPr>
        <p:spPr>
          <a:xfrm>
            <a:off x="457200" y="1524000"/>
            <a:ext cx="8229600" cy="5181599"/>
          </a:xfrm>
        </p:spPr>
        <p:txBody>
          <a:bodyPr/>
          <a:lstStyle/>
          <a:p>
            <a:pPr algn="ctr">
              <a:buNone/>
            </a:pPr>
            <a:r>
              <a:rPr lang="en-US" sz="2800" b="1" dirty="0" smtClean="0"/>
              <a:t>Affirmations and Your Mind</a:t>
            </a:r>
          </a:p>
          <a:p>
            <a:pPr algn="just">
              <a:buNone/>
            </a:pPr>
            <a:endParaRPr lang="en-US" sz="1800" dirty="0" smtClean="0"/>
          </a:p>
          <a:p>
            <a:pPr algn="just">
              <a:buNone/>
            </a:pPr>
            <a:r>
              <a:rPr lang="en-US" sz="1800" dirty="0" smtClean="0"/>
              <a:t>	</a:t>
            </a:r>
          </a:p>
          <a:p>
            <a:pPr algn="just">
              <a:buNone/>
            </a:pPr>
            <a:endParaRPr lang="en-US" sz="1800" dirty="0" smtClean="0"/>
          </a:p>
          <a:p>
            <a:pPr algn="just">
              <a:buNone/>
            </a:pPr>
            <a:endParaRPr lang="en-US" sz="1800" dirty="0" smtClean="0"/>
          </a:p>
          <a:p>
            <a:pPr algn="just">
              <a:buNone/>
            </a:pPr>
            <a:r>
              <a:rPr lang="en-US" sz="1800" dirty="0" smtClean="0"/>
              <a:t>	</a:t>
            </a:r>
            <a:r>
              <a:rPr lang="en-US" sz="2000" b="1" dirty="0" smtClean="0"/>
              <a:t>The affirmation: </a:t>
            </a:r>
            <a:r>
              <a:rPr lang="en-US" sz="2000" b="1" i="1" dirty="0" smtClean="0">
                <a:solidFill>
                  <a:srgbClr val="00B0F0"/>
                </a:solidFill>
              </a:rPr>
              <a:t>“I am Whole, Perfect, Strong, Powerful, Loving Harmonious and Happy,”</a:t>
            </a:r>
            <a:r>
              <a:rPr lang="en-US" sz="2000" b="1" i="1" dirty="0" smtClean="0"/>
              <a:t> </a:t>
            </a:r>
            <a:r>
              <a:rPr lang="en-US" sz="2000" b="1" dirty="0" smtClean="0"/>
              <a:t>will bring about harmonious conditions. This affirmation is in strict accordance with the Truth and when Truth appears, every form of error or discord must necessarily disappear.</a:t>
            </a:r>
          </a:p>
          <a:p>
            <a:pPr>
              <a:buNone/>
            </a:pPr>
            <a:endParaRPr lang="en-US" dirty="0"/>
          </a:p>
        </p:txBody>
      </p:sp>
      <p:pic>
        <p:nvPicPr>
          <p:cNvPr id="4" name="Picture 3" descr="Golden Key.png"/>
          <p:cNvPicPr>
            <a:picLocks noChangeAspect="1"/>
          </p:cNvPicPr>
          <p:nvPr/>
        </p:nvPicPr>
        <p:blipFill>
          <a:blip r:embed="rId2" cstate="print"/>
          <a:stretch>
            <a:fillRect/>
          </a:stretch>
        </p:blipFill>
        <p:spPr>
          <a:xfrm flipH="1">
            <a:off x="0"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3"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pic>
        <p:nvPicPr>
          <p:cNvPr id="3074" name="Picture 2" descr="C:\Documents and Settings\Peter C. Rogers\Local Settings\Temporary Internet Files\Content.IE5\F9DGK1YQ\MC900329307[1].wmf"/>
          <p:cNvPicPr>
            <a:picLocks noChangeAspect="1" noChangeArrowheads="1"/>
          </p:cNvPicPr>
          <p:nvPr/>
        </p:nvPicPr>
        <p:blipFill>
          <a:blip r:embed="rId4" cstate="print"/>
          <a:srcRect/>
          <a:stretch>
            <a:fillRect/>
          </a:stretch>
        </p:blipFill>
        <p:spPr bwMode="auto">
          <a:xfrm>
            <a:off x="7327271" y="1447800"/>
            <a:ext cx="1816729" cy="869133"/>
          </a:xfrm>
          <a:prstGeom prst="rect">
            <a:avLst/>
          </a:prstGeom>
          <a:ln>
            <a:noFill/>
          </a:ln>
          <a:effectLst>
            <a:outerShdw blurRad="292100" dist="139700" dir="2700000" algn="tl" rotWithShape="0">
              <a:srgbClr val="333333">
                <a:alpha val="65000"/>
              </a:srgbClr>
            </a:outerShdw>
          </a:effectLst>
        </p:spPr>
      </p:pic>
      <p:pic>
        <p:nvPicPr>
          <p:cNvPr id="3075" name="Picture 3" descr="C:\Documents and Settings\Peter C. Rogers\Local Settings\Temporary Internet Files\Content.IE5\HQF5FV52\MC900150927[1].wmf"/>
          <p:cNvPicPr>
            <a:picLocks noChangeAspect="1" noChangeArrowheads="1"/>
          </p:cNvPicPr>
          <p:nvPr/>
        </p:nvPicPr>
        <p:blipFill>
          <a:blip r:embed="rId5" cstate="print"/>
          <a:srcRect/>
          <a:stretch>
            <a:fillRect/>
          </a:stretch>
        </p:blipFill>
        <p:spPr bwMode="auto">
          <a:xfrm>
            <a:off x="0" y="1447800"/>
            <a:ext cx="1566367" cy="1768450"/>
          </a:xfrm>
          <a:prstGeom prst="rect">
            <a:avLst/>
          </a:prstGeom>
          <a:ln>
            <a:noFill/>
          </a:ln>
          <a:effectLst>
            <a:outerShdw blurRad="292100" dist="139700" dir="2700000" algn="tl" rotWithShape="0">
              <a:srgbClr val="333333">
                <a:alpha val="65000"/>
              </a:srgbClr>
            </a:outerShdw>
          </a:effectLst>
        </p:spPr>
      </p:pic>
      <p:pic>
        <p:nvPicPr>
          <p:cNvPr id="3076" name="Picture 4" descr="C:\Documents and Settings\Peter C. Rogers\Local Settings\Temporary Internet Files\Content.IE5\B2BU9IC8\MC900056202[1].wmf"/>
          <p:cNvPicPr>
            <a:picLocks noChangeAspect="1" noChangeArrowheads="1"/>
          </p:cNvPicPr>
          <p:nvPr/>
        </p:nvPicPr>
        <p:blipFill>
          <a:blip r:embed="rId6" cstate="print"/>
          <a:srcRect/>
          <a:stretch>
            <a:fillRect/>
          </a:stretch>
        </p:blipFill>
        <p:spPr bwMode="auto">
          <a:xfrm>
            <a:off x="228600" y="4648200"/>
            <a:ext cx="1810512" cy="1808683"/>
          </a:xfrm>
          <a:prstGeom prst="rect">
            <a:avLst/>
          </a:prstGeom>
          <a:ln>
            <a:noFill/>
          </a:ln>
          <a:effectLst>
            <a:outerShdw blurRad="292100" dist="139700" dir="2700000" algn="tl" rotWithShape="0">
              <a:srgbClr val="333333">
                <a:alpha val="65000"/>
              </a:srgbClr>
            </a:outerShdw>
          </a:effectLst>
        </p:spPr>
      </p:pic>
      <p:pic>
        <p:nvPicPr>
          <p:cNvPr id="3078" name="Picture 6" descr="C:\Documents and Settings\Peter C. Rogers\Local Settings\Temporary Internet Files\Content.IE5\HQF5FV52\MC900285440[1].wmf"/>
          <p:cNvPicPr>
            <a:picLocks noChangeAspect="1" noChangeArrowheads="1"/>
          </p:cNvPicPr>
          <p:nvPr/>
        </p:nvPicPr>
        <p:blipFill>
          <a:blip r:embed="rId7" cstate="print"/>
          <a:srcRect/>
          <a:stretch>
            <a:fillRect/>
          </a:stretch>
        </p:blipFill>
        <p:spPr bwMode="auto">
          <a:xfrm>
            <a:off x="2133600" y="4648200"/>
            <a:ext cx="1829714" cy="1784909"/>
          </a:xfrm>
          <a:prstGeom prst="rect">
            <a:avLst/>
          </a:prstGeom>
          <a:ln>
            <a:noFill/>
          </a:ln>
          <a:effectLst>
            <a:outerShdw blurRad="292100" dist="139700" dir="2700000" algn="tl" rotWithShape="0">
              <a:srgbClr val="333333">
                <a:alpha val="65000"/>
              </a:srgbClr>
            </a:outerShdw>
          </a:effectLst>
        </p:spPr>
      </p:pic>
      <p:pic>
        <p:nvPicPr>
          <p:cNvPr id="3079" name="Picture 7" descr="C:\Documents and Settings\Peter C. Rogers\Local Settings\Temporary Internet Files\Content.IE5\HQF5FV52\MC900434722[1].png"/>
          <p:cNvPicPr>
            <a:picLocks noChangeAspect="1" noChangeArrowheads="1"/>
          </p:cNvPicPr>
          <p:nvPr/>
        </p:nvPicPr>
        <p:blipFill>
          <a:blip r:embed="rId8" cstate="print"/>
          <a:srcRect/>
          <a:stretch>
            <a:fillRect/>
          </a:stretch>
        </p:blipFill>
        <p:spPr bwMode="auto">
          <a:xfrm>
            <a:off x="4343400" y="4419600"/>
            <a:ext cx="2285714" cy="2285714"/>
          </a:xfrm>
          <a:prstGeom prst="rect">
            <a:avLst/>
          </a:prstGeom>
          <a:ln>
            <a:noFill/>
          </a:ln>
          <a:effectLst>
            <a:outerShdw blurRad="292100" dist="139700" dir="2700000" algn="tl" rotWithShape="0">
              <a:srgbClr val="333333">
                <a:alpha val="65000"/>
              </a:srgbClr>
            </a:outerShdw>
          </a:effectLst>
        </p:spPr>
      </p:pic>
      <p:pic>
        <p:nvPicPr>
          <p:cNvPr id="3080" name="Picture 8" descr="C:\Documents and Settings\Peter C. Rogers\Local Settings\Temporary Internet Files\Content.IE5\F9DGK1YQ\MC910216994[1].png"/>
          <p:cNvPicPr>
            <a:picLocks noChangeAspect="1" noChangeArrowheads="1"/>
          </p:cNvPicPr>
          <p:nvPr/>
        </p:nvPicPr>
        <p:blipFill>
          <a:blip r:embed="rId9" cstate="print"/>
          <a:srcRect/>
          <a:stretch>
            <a:fillRect/>
          </a:stretch>
        </p:blipFill>
        <p:spPr bwMode="auto">
          <a:xfrm>
            <a:off x="6934200" y="4495800"/>
            <a:ext cx="1400048" cy="1981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Master Key System</a:t>
            </a:r>
            <a:br>
              <a:rPr lang="en-US" dirty="0" smtClean="0"/>
            </a:br>
            <a:r>
              <a:rPr lang="en-US" dirty="0" smtClean="0"/>
              <a:t>Part Nine</a:t>
            </a:r>
            <a:endParaRPr lang="en-US" dirty="0"/>
          </a:p>
        </p:txBody>
      </p:sp>
      <p:sp>
        <p:nvSpPr>
          <p:cNvPr id="3" name="Content Placeholder 2"/>
          <p:cNvSpPr>
            <a:spLocks noGrp="1"/>
          </p:cNvSpPr>
          <p:nvPr>
            <p:ph idx="1"/>
          </p:nvPr>
        </p:nvSpPr>
        <p:spPr>
          <a:xfrm>
            <a:off x="457200" y="1524001"/>
            <a:ext cx="8229600" cy="5334000"/>
          </a:xfrm>
        </p:spPr>
        <p:txBody>
          <a:bodyPr/>
          <a:lstStyle/>
          <a:p>
            <a:pPr algn="ctr">
              <a:buNone/>
            </a:pPr>
            <a:r>
              <a:rPr lang="en-US" sz="2800" b="1" dirty="0" smtClean="0"/>
              <a:t>Affirmations and Your Mind</a:t>
            </a:r>
          </a:p>
          <a:p>
            <a:pPr algn="ctr">
              <a:buNone/>
            </a:pPr>
            <a:endParaRPr lang="en-US" sz="1800" b="1" dirty="0" smtClean="0"/>
          </a:p>
          <a:p>
            <a:pPr algn="just">
              <a:buFont typeface="Wingdings" pitchFamily="2" charset="2"/>
              <a:buChar char="ü"/>
            </a:pPr>
            <a:r>
              <a:rPr lang="en-US" sz="2000" b="1" dirty="0" smtClean="0">
                <a:solidFill>
                  <a:srgbClr val="00B0F0"/>
                </a:solidFill>
              </a:rPr>
              <a:t>Thought is a spiritual activity and spirit is creative, therefore the result of holding a thought in mind, must necessarily bring about conditions in harmony with the thought.</a:t>
            </a:r>
          </a:p>
          <a:p>
            <a:pPr algn="just">
              <a:buFont typeface="Wingdings" pitchFamily="2" charset="2"/>
              <a:buChar char="ü"/>
            </a:pPr>
            <a:endParaRPr lang="en-US" sz="2000" b="1" dirty="0" smtClean="0">
              <a:solidFill>
                <a:srgbClr val="00B0F0"/>
              </a:solidFill>
            </a:endParaRPr>
          </a:p>
          <a:p>
            <a:pPr algn="just">
              <a:buFont typeface="Wingdings" pitchFamily="2" charset="2"/>
              <a:buChar char="ü"/>
            </a:pPr>
            <a:r>
              <a:rPr lang="en-US" sz="2000" b="1" dirty="0" smtClean="0">
                <a:solidFill>
                  <a:srgbClr val="00B0F0"/>
                </a:solidFill>
              </a:rPr>
              <a:t>The “I” in you is one with the Universal Mind which is all substance, and is it is Omnipotent.  The Universal Mind will assist you in bringing into operation the Law Of Attraction (LOA) which will bring you into vibration with those forces which make for success and bring about conditions of power and affluence in direct proportion with the character and purpose of your affirmation.</a:t>
            </a:r>
          </a:p>
          <a:p>
            <a:endParaRPr lang="en-US" dirty="0"/>
          </a:p>
        </p:txBody>
      </p:sp>
      <p:pic>
        <p:nvPicPr>
          <p:cNvPr id="4" name="Picture 3" descr="Golden Key.png"/>
          <p:cNvPicPr>
            <a:picLocks noChangeAspect="1"/>
          </p:cNvPicPr>
          <p:nvPr/>
        </p:nvPicPr>
        <p:blipFill>
          <a:blip r:embed="rId2" cstate="print"/>
          <a:stretch>
            <a:fillRect/>
          </a:stretch>
        </p:blipFill>
        <p:spPr>
          <a:xfrm flipH="1">
            <a:off x="0"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3"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pic>
        <p:nvPicPr>
          <p:cNvPr id="4107" name="Picture 11" descr="C:\Documents and Settings\Peter C. Rogers\Local Settings\Temporary Internet Files\Content.IE5\HQF5FV52\MC900048506[1].wmf"/>
          <p:cNvPicPr>
            <a:picLocks noChangeAspect="1" noChangeArrowheads="1"/>
          </p:cNvPicPr>
          <p:nvPr/>
        </p:nvPicPr>
        <p:blipFill>
          <a:blip r:embed="rId4" cstate="print"/>
          <a:srcRect/>
          <a:stretch>
            <a:fillRect/>
          </a:stretch>
        </p:blipFill>
        <p:spPr bwMode="auto">
          <a:xfrm>
            <a:off x="8229600" y="1524000"/>
            <a:ext cx="762000" cy="774284"/>
          </a:xfrm>
          <a:prstGeom prst="rect">
            <a:avLst/>
          </a:prstGeom>
          <a:ln>
            <a:noFill/>
          </a:ln>
          <a:effectLst>
            <a:outerShdw blurRad="292100" dist="139700" dir="2700000" algn="tl" rotWithShape="0">
              <a:srgbClr val="333333">
                <a:alpha val="65000"/>
              </a:srgbClr>
            </a:outerShdw>
          </a:effectLst>
        </p:spPr>
      </p:pic>
      <p:pic>
        <p:nvPicPr>
          <p:cNvPr id="4108" name="Picture 12" descr="C:\Documents and Settings\Peter C. Rogers\Local Settings\Temporary Internet Files\Content.IE5\F9DGK1YQ\MC900048507[1].wmf"/>
          <p:cNvPicPr>
            <a:picLocks noChangeAspect="1" noChangeArrowheads="1"/>
          </p:cNvPicPr>
          <p:nvPr/>
        </p:nvPicPr>
        <p:blipFill>
          <a:blip r:embed="rId5" cstate="print"/>
          <a:srcRect/>
          <a:stretch>
            <a:fillRect/>
          </a:stretch>
        </p:blipFill>
        <p:spPr bwMode="auto">
          <a:xfrm>
            <a:off x="1" y="1524000"/>
            <a:ext cx="838199" cy="844232"/>
          </a:xfrm>
          <a:prstGeom prst="rect">
            <a:avLst/>
          </a:prstGeom>
          <a:ln>
            <a:noFill/>
          </a:ln>
          <a:effectLst>
            <a:outerShdw blurRad="292100" dist="139700" dir="2700000" algn="tl" rotWithShape="0">
              <a:srgbClr val="333333">
                <a:alpha val="65000"/>
              </a:srgbClr>
            </a:outerShdw>
          </a:effectLst>
        </p:spPr>
      </p:pic>
      <p:pic>
        <p:nvPicPr>
          <p:cNvPr id="4112" name="Picture 16" descr="C:\Documents and Settings\Peter C. Rogers\Local Settings\Temporary Internet Files\Content.IE5\F9DGK1YQ\MC900272538[1].wmf"/>
          <p:cNvPicPr>
            <a:picLocks noChangeAspect="1" noChangeArrowheads="1"/>
          </p:cNvPicPr>
          <p:nvPr/>
        </p:nvPicPr>
        <p:blipFill>
          <a:blip r:embed="rId6" cstate="print"/>
          <a:srcRect/>
          <a:stretch>
            <a:fillRect/>
          </a:stretch>
        </p:blipFill>
        <p:spPr bwMode="auto">
          <a:xfrm>
            <a:off x="3810000" y="5334000"/>
            <a:ext cx="2209800" cy="12599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Master Key System</a:t>
            </a:r>
            <a:br>
              <a:rPr lang="en-US" dirty="0" smtClean="0"/>
            </a:br>
            <a:r>
              <a:rPr lang="en-US" dirty="0" smtClean="0"/>
              <a:t>Part Nine</a:t>
            </a:r>
            <a:endParaRPr lang="en-US" dirty="0"/>
          </a:p>
        </p:txBody>
      </p:sp>
      <p:sp>
        <p:nvSpPr>
          <p:cNvPr id="3" name="Content Placeholder 2"/>
          <p:cNvSpPr>
            <a:spLocks noGrp="1"/>
          </p:cNvSpPr>
          <p:nvPr>
            <p:ph idx="1"/>
          </p:nvPr>
        </p:nvSpPr>
        <p:spPr>
          <a:xfrm>
            <a:off x="533400" y="1600200"/>
            <a:ext cx="8229600" cy="5105400"/>
          </a:xfrm>
        </p:spPr>
        <p:txBody>
          <a:bodyPr>
            <a:normAutofit/>
          </a:bodyPr>
          <a:lstStyle/>
          <a:p>
            <a:pPr algn="ctr">
              <a:buNone/>
            </a:pPr>
            <a:r>
              <a:rPr lang="en-US" sz="2800" b="1" dirty="0" smtClean="0"/>
              <a:t>Affirmations and Your Mind</a:t>
            </a:r>
          </a:p>
          <a:p>
            <a:pPr algn="ctr">
              <a:buNone/>
            </a:pPr>
            <a:endParaRPr lang="en-US" sz="1800" b="1" dirty="0" smtClean="0"/>
          </a:p>
          <a:p>
            <a:pPr algn="just">
              <a:buNone/>
            </a:pPr>
            <a:endParaRPr lang="en-US" sz="1800" b="1" dirty="0" smtClean="0"/>
          </a:p>
          <a:p>
            <a:pPr algn="just">
              <a:buFont typeface="Wingdings" pitchFamily="2" charset="2"/>
              <a:buChar char="v"/>
            </a:pPr>
            <a:r>
              <a:rPr lang="en-US" sz="2400" b="1" dirty="0" smtClean="0"/>
              <a:t>Visualization is a different process from seeing; seeing is physical and is therefore related to the objective world, the “world without,”  but </a:t>
            </a:r>
            <a:r>
              <a:rPr lang="en-US" sz="2400" b="1" i="1" u="sng" dirty="0" smtClean="0">
                <a:solidFill>
                  <a:srgbClr val="00B050"/>
                </a:solidFill>
              </a:rPr>
              <a:t>Visualization</a:t>
            </a:r>
            <a:r>
              <a:rPr lang="en-US" sz="2400" b="1" dirty="0" smtClean="0"/>
              <a:t> is a product of the imagination: (Image-in) and is therefore a product of the subjective mind, the “world within.” It therefore possesses vitality; it will grow.</a:t>
            </a:r>
          </a:p>
          <a:p>
            <a:pPr algn="just">
              <a:buFont typeface="Wingdings" pitchFamily="2" charset="2"/>
              <a:buChar char="v"/>
            </a:pPr>
            <a:endParaRPr lang="en-US" sz="2400" b="1" dirty="0" smtClean="0"/>
          </a:p>
          <a:p>
            <a:pPr algn="just">
              <a:buFont typeface="Wingdings" pitchFamily="2" charset="2"/>
              <a:buChar char="v"/>
            </a:pPr>
            <a:endParaRPr lang="en-US" sz="2400" b="1" dirty="0" smtClean="0"/>
          </a:p>
          <a:p>
            <a:pPr algn="just">
              <a:buFont typeface="Wingdings" pitchFamily="2" charset="2"/>
              <a:buChar char="v"/>
            </a:pPr>
            <a:endParaRPr lang="en-US" sz="2400" b="1" dirty="0" smtClean="0"/>
          </a:p>
          <a:p>
            <a:pPr algn="ctr">
              <a:buNone/>
            </a:pPr>
            <a:r>
              <a:rPr lang="en-US" sz="2400" b="1" i="1" dirty="0" smtClean="0">
                <a:solidFill>
                  <a:srgbClr val="FF0000"/>
                </a:solidFill>
              </a:rPr>
              <a:t>The thing visualized will manifest itself in form.</a:t>
            </a:r>
          </a:p>
          <a:p>
            <a:endParaRPr lang="en-US" dirty="0"/>
          </a:p>
        </p:txBody>
      </p:sp>
      <p:pic>
        <p:nvPicPr>
          <p:cNvPr id="4" name="Picture 3" descr="Golden Key.png"/>
          <p:cNvPicPr>
            <a:picLocks noChangeAspect="1"/>
          </p:cNvPicPr>
          <p:nvPr/>
        </p:nvPicPr>
        <p:blipFill>
          <a:blip r:embed="rId2" cstate="print"/>
          <a:stretch>
            <a:fillRect/>
          </a:stretch>
        </p:blipFill>
        <p:spPr>
          <a:xfrm flipH="1">
            <a:off x="0"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Peter C. Rogers\Local Settings\Temporary Internet Files\Content.IE5\F9DGK1YQ\MC900228819[1].wmf"/>
          <p:cNvPicPr>
            <a:picLocks noChangeAspect="1" noChangeArrowheads="1"/>
          </p:cNvPicPr>
          <p:nvPr/>
        </p:nvPicPr>
        <p:blipFill>
          <a:blip r:embed="rId3" cstate="print"/>
          <a:srcRect/>
          <a:stretch>
            <a:fillRect/>
          </a:stretch>
        </p:blipFill>
        <p:spPr bwMode="auto">
          <a:xfrm>
            <a:off x="152400" y="1600200"/>
            <a:ext cx="1812341" cy="762000"/>
          </a:xfrm>
          <a:prstGeom prst="rect">
            <a:avLst/>
          </a:prstGeom>
          <a:ln>
            <a:noFill/>
          </a:ln>
          <a:effectLst>
            <a:softEdge rad="112500"/>
          </a:effectLst>
        </p:spPr>
      </p:pic>
      <p:pic>
        <p:nvPicPr>
          <p:cNvPr id="1028" name="Picture 4" descr="C:\Documents and Settings\Peter C. Rogers\Local Settings\Temporary Internet Files\Content.IE5\B2BU9IC8\MC900363344[1].wmf"/>
          <p:cNvPicPr>
            <a:picLocks noChangeAspect="1" noChangeArrowheads="1"/>
          </p:cNvPicPr>
          <p:nvPr/>
        </p:nvPicPr>
        <p:blipFill>
          <a:blip r:embed="rId4" cstate="print"/>
          <a:srcRect/>
          <a:stretch>
            <a:fillRect/>
          </a:stretch>
        </p:blipFill>
        <p:spPr bwMode="auto">
          <a:xfrm>
            <a:off x="7010400" y="1524000"/>
            <a:ext cx="1981200" cy="758038"/>
          </a:xfrm>
          <a:prstGeom prst="rect">
            <a:avLst/>
          </a:prstGeom>
          <a:ln>
            <a:noFill/>
          </a:ln>
          <a:effectLst>
            <a:softEdge rad="112500"/>
          </a:effectLst>
        </p:spPr>
      </p:pic>
      <p:pic>
        <p:nvPicPr>
          <p:cNvPr id="1026" name="Picture 2" descr="C:\Documents and Settings\Peter C. Rogers\Local Settings\Temporary Internet Files\Content.IE5\HQF5FV52\MC900054980[1].wmf"/>
          <p:cNvPicPr>
            <a:picLocks noChangeAspect="1" noChangeArrowheads="1"/>
          </p:cNvPicPr>
          <p:nvPr/>
        </p:nvPicPr>
        <p:blipFill>
          <a:blip r:embed="rId5" cstate="print"/>
          <a:srcRect/>
          <a:stretch>
            <a:fillRect/>
          </a:stretch>
        </p:blipFill>
        <p:spPr bwMode="auto">
          <a:xfrm>
            <a:off x="5867400" y="4648200"/>
            <a:ext cx="2362200" cy="1143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Truth Dynamics Logo.jpeg"/>
          <p:cNvPicPr>
            <a:picLocks noChangeAspect="1"/>
          </p:cNvPicPr>
          <p:nvPr/>
        </p:nvPicPr>
        <p:blipFill>
          <a:blip r:embed="rId6"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Peter C. Rogers\Local Settings\Temporary Internet Files\Content.IE5\F9DGK1YQ\MP900437392[1].jpg"/>
          <p:cNvPicPr>
            <a:picLocks noChangeAspect="1" noChangeArrowheads="1"/>
          </p:cNvPicPr>
          <p:nvPr/>
        </p:nvPicPr>
        <p:blipFill>
          <a:blip r:embed="rId2" cstate="print"/>
          <a:srcRect/>
          <a:stretch>
            <a:fillRect/>
          </a:stretch>
        </p:blipFill>
        <p:spPr bwMode="auto">
          <a:xfrm>
            <a:off x="381000" y="2133600"/>
            <a:ext cx="83820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fontScale="90000"/>
          </a:bodyPr>
          <a:lstStyle/>
          <a:p>
            <a:pPr algn="ctr"/>
            <a:r>
              <a:rPr lang="en-US" dirty="0" smtClean="0"/>
              <a:t>Master Key System</a:t>
            </a:r>
            <a:br>
              <a:rPr lang="en-US" dirty="0" smtClean="0"/>
            </a:br>
            <a:r>
              <a:rPr lang="en-US" dirty="0" smtClean="0"/>
              <a:t>Part Nine</a:t>
            </a:r>
            <a:endParaRPr lang="en-US" dirty="0"/>
          </a:p>
        </p:txBody>
      </p:sp>
      <p:sp>
        <p:nvSpPr>
          <p:cNvPr id="3" name="Content Placeholder 2"/>
          <p:cNvSpPr>
            <a:spLocks noGrp="1"/>
          </p:cNvSpPr>
          <p:nvPr>
            <p:ph idx="1"/>
          </p:nvPr>
        </p:nvSpPr>
        <p:spPr>
          <a:xfrm>
            <a:off x="304800" y="1524000"/>
            <a:ext cx="8382000" cy="4800600"/>
          </a:xfrm>
        </p:spPr>
        <p:txBody>
          <a:bodyPr>
            <a:normAutofit/>
          </a:bodyPr>
          <a:lstStyle/>
          <a:p>
            <a:pPr algn="ctr">
              <a:buNone/>
            </a:pPr>
            <a:r>
              <a:rPr lang="en-US" sz="2800" b="1" dirty="0" smtClean="0"/>
              <a:t>Affirmations and Your Mind</a:t>
            </a:r>
          </a:p>
          <a:p>
            <a:pPr algn="ctr">
              <a:buNone/>
            </a:pPr>
            <a:endParaRPr lang="en-US" sz="1800" b="1" dirty="0" smtClean="0"/>
          </a:p>
          <a:p>
            <a:pPr algn="just">
              <a:buNone/>
            </a:pPr>
            <a:r>
              <a:rPr lang="en-US" sz="1800" b="1" dirty="0" smtClean="0"/>
              <a:t>	</a:t>
            </a:r>
            <a:r>
              <a:rPr lang="en-US" sz="2000" b="1" dirty="0" smtClean="0">
                <a:solidFill>
                  <a:schemeClr val="bg1"/>
                </a:solidFill>
              </a:rPr>
              <a:t>Whatever you desire for yourself, affirm it for others and it will help you both. </a:t>
            </a:r>
          </a:p>
          <a:p>
            <a:pPr algn="just">
              <a:buFont typeface="Wingdings" pitchFamily="2" charset="2"/>
              <a:buChar char="Ø"/>
            </a:pPr>
            <a:endParaRPr lang="en-US" sz="1800" b="1" dirty="0" smtClean="0"/>
          </a:p>
          <a:p>
            <a:pPr algn="just">
              <a:buNone/>
            </a:pPr>
            <a:r>
              <a:rPr lang="en-US" sz="1800" b="1" dirty="0" smtClean="0"/>
              <a:t>			          </a:t>
            </a:r>
            <a:r>
              <a:rPr lang="en-US" sz="2800" b="1" dirty="0" smtClean="0">
                <a:solidFill>
                  <a:schemeClr val="bg1"/>
                </a:solidFill>
              </a:rPr>
              <a:t>You reap what you sow. </a:t>
            </a:r>
          </a:p>
          <a:p>
            <a:pPr algn="just">
              <a:buNone/>
            </a:pPr>
            <a:endParaRPr lang="en-US" sz="1800" b="1" dirty="0" smtClean="0"/>
          </a:p>
          <a:p>
            <a:pPr algn="just">
              <a:buNone/>
            </a:pPr>
            <a:r>
              <a:rPr lang="en-US" sz="1800" b="1" dirty="0" smtClean="0"/>
              <a:t>	</a:t>
            </a:r>
          </a:p>
          <a:p>
            <a:pPr algn="just">
              <a:buNone/>
            </a:pPr>
            <a:endParaRPr lang="en-US" sz="1800" b="1" dirty="0" smtClean="0"/>
          </a:p>
          <a:p>
            <a:pPr algn="just">
              <a:buNone/>
            </a:pPr>
            <a:endParaRPr lang="en-US" sz="1800" b="1" dirty="0" smtClean="0"/>
          </a:p>
          <a:p>
            <a:pPr algn="just">
              <a:buNone/>
            </a:pPr>
            <a:endParaRPr lang="en-US" sz="1800" b="1" dirty="0" smtClean="0"/>
          </a:p>
          <a:p>
            <a:pPr algn="just">
              <a:buNone/>
            </a:pPr>
            <a:r>
              <a:rPr lang="en-US" sz="1800" b="1" dirty="0" smtClean="0">
                <a:solidFill>
                  <a:schemeClr val="bg1"/>
                </a:solidFill>
              </a:rPr>
              <a:t>	</a:t>
            </a:r>
          </a:p>
          <a:p>
            <a:pPr algn="just">
              <a:buNone/>
            </a:pPr>
            <a:r>
              <a:rPr lang="en-US" sz="1800" b="1" dirty="0" smtClean="0">
                <a:solidFill>
                  <a:schemeClr val="bg1"/>
                </a:solidFill>
              </a:rPr>
              <a:t>	If you send out thoughts of Love and Health, they return to you like bread cast upon the waters; but if you send out thoughts of Fear, Worry, Jealousy, Anger, Hate, etc., you will reap the results in your own life.</a:t>
            </a:r>
          </a:p>
          <a:p>
            <a:pPr algn="just">
              <a:buNone/>
            </a:pPr>
            <a:endParaRPr lang="en-US" sz="1800" b="1" dirty="0" smtClean="0"/>
          </a:p>
          <a:p>
            <a:endParaRPr lang="en-US" dirty="0"/>
          </a:p>
        </p:txBody>
      </p:sp>
      <p:pic>
        <p:nvPicPr>
          <p:cNvPr id="4" name="Picture 3" descr="Golden Key.png"/>
          <p:cNvPicPr>
            <a:picLocks noChangeAspect="1"/>
          </p:cNvPicPr>
          <p:nvPr/>
        </p:nvPicPr>
        <p:blipFill>
          <a:blip r:embed="rId3" cstate="print"/>
          <a:stretch>
            <a:fillRect/>
          </a:stretch>
        </p:blipFill>
        <p:spPr>
          <a:xfrm flipH="1">
            <a:off x="0"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3"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4"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pic>
        <p:nvPicPr>
          <p:cNvPr id="1028" name="Picture 4" descr="C:\Documents and Settings\Peter C. Rogers\Local Settings\Temporary Internet Files\Content.IE5\B2BU9IC8\MC900022407[1].wmf"/>
          <p:cNvPicPr>
            <a:picLocks noChangeAspect="1" noChangeArrowheads="1"/>
          </p:cNvPicPr>
          <p:nvPr/>
        </p:nvPicPr>
        <p:blipFill>
          <a:blip r:embed="rId5" cstate="print"/>
          <a:srcRect/>
          <a:stretch>
            <a:fillRect/>
          </a:stretch>
        </p:blipFill>
        <p:spPr bwMode="auto">
          <a:xfrm>
            <a:off x="0" y="1524000"/>
            <a:ext cx="533400" cy="513968"/>
          </a:xfrm>
          <a:prstGeom prst="rect">
            <a:avLst/>
          </a:prstGeom>
          <a:ln>
            <a:noFill/>
          </a:ln>
          <a:effectLst>
            <a:outerShdw blurRad="292100" dist="139700" dir="2700000" algn="tl" rotWithShape="0">
              <a:srgbClr val="333333">
                <a:alpha val="65000"/>
              </a:srgbClr>
            </a:outerShdw>
          </a:effectLst>
        </p:spPr>
      </p:pic>
      <p:pic>
        <p:nvPicPr>
          <p:cNvPr id="1029" name="Picture 5" descr="C:\Documents and Settings\Peter C. Rogers\Local Settings\Temporary Internet Files\Content.IE5\F9DGK1YQ\MC900439350[1].jpg"/>
          <p:cNvPicPr>
            <a:picLocks noChangeAspect="1" noChangeArrowheads="1"/>
          </p:cNvPicPr>
          <p:nvPr/>
        </p:nvPicPr>
        <p:blipFill>
          <a:blip r:embed="rId6" cstate="print"/>
          <a:srcRect/>
          <a:stretch>
            <a:fillRect/>
          </a:stretch>
        </p:blipFill>
        <p:spPr bwMode="auto">
          <a:xfrm flipH="1">
            <a:off x="8382000" y="1524001"/>
            <a:ext cx="762000" cy="544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Master Key System</a:t>
            </a:r>
            <a:br>
              <a:rPr lang="en-US" dirty="0" smtClean="0"/>
            </a:br>
            <a:r>
              <a:rPr lang="en-US" dirty="0" smtClean="0"/>
              <a:t>Part Nine</a:t>
            </a:r>
            <a:endParaRPr lang="en-US" dirty="0"/>
          </a:p>
        </p:txBody>
      </p:sp>
      <p:sp>
        <p:nvSpPr>
          <p:cNvPr id="3" name="Content Placeholder 2"/>
          <p:cNvSpPr>
            <a:spLocks noGrp="1"/>
          </p:cNvSpPr>
          <p:nvPr>
            <p:ph idx="1"/>
          </p:nvPr>
        </p:nvSpPr>
        <p:spPr>
          <a:xfrm>
            <a:off x="228600" y="1775191"/>
            <a:ext cx="8610600" cy="4930409"/>
          </a:xfrm>
        </p:spPr>
        <p:txBody>
          <a:bodyPr>
            <a:normAutofit/>
          </a:bodyPr>
          <a:lstStyle/>
          <a:p>
            <a:pPr algn="ctr">
              <a:buNone/>
            </a:pPr>
            <a:r>
              <a:rPr lang="en-US" sz="2800" b="1" dirty="0" smtClean="0"/>
              <a:t>Affirmations and Your Mind</a:t>
            </a:r>
          </a:p>
          <a:p>
            <a:pPr algn="ctr">
              <a:buNone/>
            </a:pPr>
            <a:endParaRPr lang="en-US" sz="1800" b="1" dirty="0" smtClean="0"/>
          </a:p>
          <a:p>
            <a:pPr algn="ctr">
              <a:buNone/>
            </a:pPr>
            <a:r>
              <a:rPr lang="en-US" sz="2400" b="1" i="1" dirty="0" smtClean="0">
                <a:solidFill>
                  <a:srgbClr val="00B050"/>
                </a:solidFill>
              </a:rPr>
              <a:t>Whenever a thought of Anger, Jealously, Fear or Worry creeps in, start affirming the positive.</a:t>
            </a:r>
          </a:p>
          <a:p>
            <a:pPr algn="just">
              <a:buFont typeface="Wingdings" pitchFamily="2" charset="2"/>
              <a:buChar char="v"/>
            </a:pPr>
            <a:endParaRPr lang="en-US" sz="2400" b="1" dirty="0" smtClean="0"/>
          </a:p>
          <a:p>
            <a:pPr algn="ctr">
              <a:buNone/>
            </a:pPr>
            <a:r>
              <a:rPr lang="en-US" sz="2400" b="1" dirty="0" smtClean="0"/>
              <a:t>The way to fight Darkness is with Light. </a:t>
            </a:r>
          </a:p>
          <a:p>
            <a:pPr algn="just">
              <a:buFont typeface="Wingdings" pitchFamily="2" charset="2"/>
              <a:buChar char="v"/>
            </a:pPr>
            <a:endParaRPr lang="en-US" sz="2400" b="1" dirty="0" smtClean="0"/>
          </a:p>
          <a:p>
            <a:pPr algn="ctr">
              <a:buNone/>
            </a:pPr>
            <a:r>
              <a:rPr lang="en-US" sz="2400" b="1" dirty="0" smtClean="0"/>
              <a:t>The way to fight Cold is with Heat.</a:t>
            </a:r>
          </a:p>
          <a:p>
            <a:pPr algn="ctr">
              <a:buNone/>
            </a:pPr>
            <a:endParaRPr lang="en-US" sz="1600" b="1" dirty="0" smtClean="0"/>
          </a:p>
          <a:p>
            <a:pPr algn="ctr">
              <a:buNone/>
            </a:pPr>
            <a:endParaRPr lang="en-US" sz="1600" b="1" dirty="0" smtClean="0"/>
          </a:p>
          <a:p>
            <a:pPr algn="ctr">
              <a:buNone/>
            </a:pPr>
            <a:endParaRPr lang="en-US" sz="1600" b="1" dirty="0" smtClean="0"/>
          </a:p>
          <a:p>
            <a:pPr algn="ctr">
              <a:buNone/>
            </a:pPr>
            <a:r>
              <a:rPr lang="en-US" sz="2400" b="1" dirty="0" smtClean="0"/>
              <a:t>The way to overcome Evil is with good.</a:t>
            </a:r>
          </a:p>
          <a:p>
            <a:pPr algn="just">
              <a:buFont typeface="Wingdings" pitchFamily="2" charset="2"/>
              <a:buChar char="v"/>
            </a:pPr>
            <a:endParaRPr lang="en-US" sz="1800" b="1" dirty="0" smtClean="0"/>
          </a:p>
          <a:p>
            <a:pPr algn="ctr">
              <a:buNone/>
            </a:pPr>
            <a:r>
              <a:rPr lang="en-US" b="1" i="1" dirty="0" smtClean="0">
                <a:solidFill>
                  <a:srgbClr val="00B050"/>
                </a:solidFill>
              </a:rPr>
              <a:t>Affirm the good, and the bad will vanish.</a:t>
            </a:r>
          </a:p>
          <a:p>
            <a:endParaRPr lang="en-US" dirty="0"/>
          </a:p>
        </p:txBody>
      </p:sp>
      <p:pic>
        <p:nvPicPr>
          <p:cNvPr id="4" name="Picture 3" descr="Golden Key.png"/>
          <p:cNvPicPr>
            <a:picLocks noChangeAspect="1"/>
          </p:cNvPicPr>
          <p:nvPr/>
        </p:nvPicPr>
        <p:blipFill>
          <a:blip r:embed="rId2" cstate="print"/>
          <a:stretch>
            <a:fillRect/>
          </a:stretch>
        </p:blipFill>
        <p:spPr>
          <a:xfrm flipH="1">
            <a:off x="0"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6" name="Picture 5" descr="Truth Dynamics Logo.jpeg"/>
          <p:cNvPicPr>
            <a:picLocks noChangeAspect="1"/>
          </p:cNvPicPr>
          <p:nvPr/>
        </p:nvPicPr>
        <p:blipFill>
          <a:blip r:embed="rId3"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pic>
        <p:nvPicPr>
          <p:cNvPr id="2052" name="Picture 4" descr="C:\Documents and Settings\Peter C. Rogers\Local Settings\Temporary Internet Files\Content.IE5\X1QO0BWV\MP900443469[1].jpg"/>
          <p:cNvPicPr>
            <a:picLocks noChangeAspect="1" noChangeArrowheads="1"/>
          </p:cNvPicPr>
          <p:nvPr/>
        </p:nvPicPr>
        <p:blipFill>
          <a:blip r:embed="rId4" cstate="print"/>
          <a:srcRect/>
          <a:stretch>
            <a:fillRect/>
          </a:stretch>
        </p:blipFill>
        <p:spPr bwMode="auto">
          <a:xfrm>
            <a:off x="228600" y="3352800"/>
            <a:ext cx="1638813" cy="762000"/>
          </a:xfrm>
          <a:prstGeom prst="rect">
            <a:avLst/>
          </a:prstGeom>
          <a:ln>
            <a:noFill/>
          </a:ln>
          <a:effectLst>
            <a:softEdge rad="112500"/>
          </a:effectLst>
        </p:spPr>
      </p:pic>
      <p:pic>
        <p:nvPicPr>
          <p:cNvPr id="2055" name="Picture 7" descr="C:\Documents and Settings\Peter C. Rogers\Local Settings\Temporary Internet Files\Content.IE5\HQF5FV52\MP900438556[1].jpg"/>
          <p:cNvPicPr>
            <a:picLocks noChangeAspect="1" noChangeArrowheads="1"/>
          </p:cNvPicPr>
          <p:nvPr/>
        </p:nvPicPr>
        <p:blipFill>
          <a:blip r:embed="rId5" cstate="print"/>
          <a:srcRect/>
          <a:stretch>
            <a:fillRect/>
          </a:stretch>
        </p:blipFill>
        <p:spPr bwMode="auto">
          <a:xfrm>
            <a:off x="7239000" y="3352800"/>
            <a:ext cx="1523999" cy="762000"/>
          </a:xfrm>
          <a:prstGeom prst="rect">
            <a:avLst/>
          </a:prstGeom>
          <a:ln>
            <a:noFill/>
          </a:ln>
          <a:effectLst>
            <a:softEdge rad="112500"/>
          </a:effectLst>
        </p:spPr>
      </p:pic>
      <p:pic>
        <p:nvPicPr>
          <p:cNvPr id="2057" name="Picture 9" descr="C:\Documents and Settings\Peter C. Rogers\Local Settings\Temporary Internet Files\Content.IE5\X1QO0BWV\MP900446886[1].jpg"/>
          <p:cNvPicPr>
            <a:picLocks noChangeAspect="1" noChangeArrowheads="1"/>
          </p:cNvPicPr>
          <p:nvPr/>
        </p:nvPicPr>
        <p:blipFill>
          <a:blip r:embed="rId6" cstate="print"/>
          <a:srcRect/>
          <a:stretch>
            <a:fillRect/>
          </a:stretch>
        </p:blipFill>
        <p:spPr bwMode="auto">
          <a:xfrm>
            <a:off x="304800" y="4343400"/>
            <a:ext cx="15240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5" name="Picture 17" descr="C:\Documents and Settings\Peter C. Rogers\Local Settings\Temporary Internet Files\Content.IE5\HQF5FV52\MP900448748[1].jpg"/>
          <p:cNvPicPr>
            <a:picLocks noChangeAspect="1" noChangeArrowheads="1"/>
          </p:cNvPicPr>
          <p:nvPr/>
        </p:nvPicPr>
        <p:blipFill>
          <a:blip r:embed="rId7" cstate="print"/>
          <a:srcRect/>
          <a:stretch>
            <a:fillRect/>
          </a:stretch>
        </p:blipFill>
        <p:spPr bwMode="auto">
          <a:xfrm>
            <a:off x="7315200" y="4267200"/>
            <a:ext cx="13716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6" name="Picture 18" descr="C:\Documents and Settings\Peter C. Rogers\Local Settings\Temporary Internet Files\Content.IE5\X1QO0BWV\MC900445014[1].jpg"/>
          <p:cNvPicPr>
            <a:picLocks noChangeAspect="1" noChangeArrowheads="1"/>
          </p:cNvPicPr>
          <p:nvPr/>
        </p:nvPicPr>
        <p:blipFill>
          <a:blip r:embed="rId8" cstate="print"/>
          <a:srcRect/>
          <a:stretch>
            <a:fillRect/>
          </a:stretch>
        </p:blipFill>
        <p:spPr bwMode="auto">
          <a:xfrm>
            <a:off x="304800" y="5334000"/>
            <a:ext cx="1524000" cy="60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9" name="Picture 21" descr="C:\Documents and Settings\Peter C. Rogers\Local Settings\Temporary Internet Files\Content.IE5\F9DGK1YQ\MC900389180[1].wmf"/>
          <p:cNvPicPr>
            <a:picLocks noChangeAspect="1" noChangeArrowheads="1"/>
          </p:cNvPicPr>
          <p:nvPr/>
        </p:nvPicPr>
        <p:blipFill>
          <a:blip r:embed="rId9" cstate="print"/>
          <a:srcRect/>
          <a:stretch>
            <a:fillRect/>
          </a:stretch>
        </p:blipFill>
        <p:spPr bwMode="auto">
          <a:xfrm>
            <a:off x="7391400" y="5410200"/>
            <a:ext cx="1371600" cy="557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Part Nine</a:t>
            </a:r>
            <a:br>
              <a:rPr lang="en-US" dirty="0" smtClean="0"/>
            </a:br>
            <a:r>
              <a:rPr lang="en-US" dirty="0" smtClean="0"/>
              <a:t>Main Points</a:t>
            </a:r>
            <a:endParaRPr lang="en-US" dirty="0"/>
          </a:p>
        </p:txBody>
      </p:sp>
      <p:pic>
        <p:nvPicPr>
          <p:cNvPr id="4" name="Picture 3" descr="Golden Key.png"/>
          <p:cNvPicPr>
            <a:picLocks noChangeAspect="1"/>
          </p:cNvPicPr>
          <p:nvPr/>
        </p:nvPicPr>
        <p:blipFill>
          <a:blip r:embed="rId2" cstate="print"/>
          <a:stretch>
            <a:fillRect/>
          </a:stretch>
        </p:blipFill>
        <p:spPr>
          <a:xfrm flipH="1">
            <a:off x="-1" y="0"/>
            <a:ext cx="1678839" cy="1447800"/>
          </a:xfrm>
          <a:prstGeom prst="rect">
            <a:avLst/>
          </a:prstGeom>
          <a:ln>
            <a:noFill/>
          </a:ln>
          <a:effectLst>
            <a:outerShdw blurRad="292100" dist="139700" dir="2700000" algn="tl" rotWithShape="0">
              <a:srgbClr val="333333">
                <a:alpha val="65000"/>
              </a:srgbClr>
            </a:outerShdw>
          </a:effectLst>
        </p:spPr>
      </p:pic>
      <p:pic>
        <p:nvPicPr>
          <p:cNvPr id="5" name="Picture 4" descr="Golden Key.png"/>
          <p:cNvPicPr>
            <a:picLocks noChangeAspect="1"/>
          </p:cNvPicPr>
          <p:nvPr/>
        </p:nvPicPr>
        <p:blipFill>
          <a:blip r:embed="rId2" cstate="print"/>
          <a:stretch>
            <a:fillRect/>
          </a:stretch>
        </p:blipFill>
        <p:spPr>
          <a:xfrm>
            <a:off x="7429500" y="0"/>
            <a:ext cx="1714500" cy="1524000"/>
          </a:xfrm>
          <a:prstGeom prst="rect">
            <a:avLst/>
          </a:prstGeom>
          <a:ln>
            <a:noFill/>
          </a:ln>
          <a:effectLst>
            <a:outerShdw blurRad="292100" dist="139700" dir="2700000" algn="tl" rotWithShape="0">
              <a:srgbClr val="333333">
                <a:alpha val="65000"/>
              </a:srgbClr>
            </a:outerShdw>
          </a:effectLst>
        </p:spPr>
      </p:pic>
      <p:pic>
        <p:nvPicPr>
          <p:cNvPr id="7" name="Picture 6" descr="Truth Dynamics Logo.jpeg"/>
          <p:cNvPicPr>
            <a:picLocks noChangeAspect="1"/>
          </p:cNvPicPr>
          <p:nvPr/>
        </p:nvPicPr>
        <p:blipFill>
          <a:blip r:embed="rId3" cstate="print"/>
          <a:stretch>
            <a:fillRect/>
          </a:stretch>
        </p:blipFill>
        <p:spPr>
          <a:xfrm>
            <a:off x="8534400" y="6400800"/>
            <a:ext cx="457200" cy="304800"/>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idx="1"/>
          </p:nvPr>
        </p:nvSpPr>
        <p:spPr>
          <a:xfrm>
            <a:off x="457200" y="1600200"/>
            <a:ext cx="8229600" cy="5105399"/>
          </a:xfrm>
        </p:spPr>
        <p:txBody>
          <a:bodyPr>
            <a:normAutofit fontScale="85000" lnSpcReduction="20000"/>
          </a:bodyPr>
          <a:lstStyle/>
          <a:p>
            <a:pPr>
              <a:buFont typeface="Arial" pitchFamily="34" charset="0"/>
              <a:buChar char="•"/>
            </a:pPr>
            <a:r>
              <a:rPr lang="en-US" b="1" dirty="0" smtClean="0"/>
              <a:t>Well-</a:t>
            </a:r>
            <a:r>
              <a:rPr lang="en-US" b="1" i="1" dirty="0" smtClean="0">
                <a:solidFill>
                  <a:srgbClr val="FFC000"/>
                </a:solidFill>
              </a:rPr>
              <a:t>doing</a:t>
            </a:r>
            <a:r>
              <a:rPr lang="en-US" b="1" dirty="0" smtClean="0"/>
              <a:t> is the imperative condition of all </a:t>
            </a:r>
            <a:r>
              <a:rPr lang="en-US" b="1" dirty="0" smtClean="0">
                <a:solidFill>
                  <a:srgbClr val="FFC000"/>
                </a:solidFill>
              </a:rPr>
              <a:t>well-</a:t>
            </a:r>
            <a:r>
              <a:rPr lang="en-US" b="1" i="1" dirty="0" smtClean="0">
                <a:solidFill>
                  <a:srgbClr val="FFC000"/>
                </a:solidFill>
              </a:rPr>
              <a:t>being.</a:t>
            </a:r>
          </a:p>
          <a:p>
            <a:pPr>
              <a:buFont typeface="Arial" pitchFamily="34" charset="0"/>
              <a:buChar char="•"/>
            </a:pPr>
            <a:endParaRPr lang="en-US" b="1" i="1" dirty="0" smtClean="0"/>
          </a:p>
          <a:p>
            <a:pPr>
              <a:buFont typeface="Arial" pitchFamily="34" charset="0"/>
              <a:buChar char="•"/>
            </a:pPr>
            <a:r>
              <a:rPr lang="en-US" b="1" dirty="0" smtClean="0"/>
              <a:t>Right thinking is the condition precedent to every right action.</a:t>
            </a:r>
          </a:p>
          <a:p>
            <a:pPr>
              <a:buFont typeface="Arial" pitchFamily="34" charset="0"/>
              <a:buChar char="•"/>
            </a:pPr>
            <a:endParaRPr lang="en-US" b="1" dirty="0" smtClean="0"/>
          </a:p>
          <a:p>
            <a:pPr>
              <a:buFont typeface="Arial" pitchFamily="34" charset="0"/>
              <a:buChar char="•"/>
            </a:pPr>
            <a:r>
              <a:rPr lang="en-US" b="1" dirty="0" smtClean="0"/>
              <a:t>To know the </a:t>
            </a:r>
            <a:r>
              <a:rPr lang="en-US" b="1" u="sng" dirty="0" smtClean="0">
                <a:solidFill>
                  <a:srgbClr val="FFC000"/>
                </a:solidFill>
              </a:rPr>
              <a:t>Truth</a:t>
            </a:r>
            <a:r>
              <a:rPr lang="en-US" b="1" dirty="0" smtClean="0"/>
              <a:t> is the underlying condition.</a:t>
            </a:r>
          </a:p>
          <a:p>
            <a:pPr>
              <a:buFont typeface="Arial" pitchFamily="34" charset="0"/>
              <a:buChar char="•"/>
            </a:pPr>
            <a:endParaRPr lang="en-US" b="1" dirty="0" smtClean="0"/>
          </a:p>
          <a:p>
            <a:pPr>
              <a:buFont typeface="Arial" pitchFamily="34" charset="0"/>
              <a:buChar char="•"/>
            </a:pPr>
            <a:r>
              <a:rPr lang="en-US" b="1" dirty="0" smtClean="0"/>
              <a:t>The result of knowing the truth enables you to foretell the results of actions based on true premises.</a:t>
            </a:r>
          </a:p>
          <a:p>
            <a:pPr>
              <a:buNone/>
            </a:pPr>
            <a:endParaRPr lang="en-US" b="1" dirty="0" smtClean="0"/>
          </a:p>
          <a:p>
            <a:pPr>
              <a:buFont typeface="Arial" pitchFamily="34" charset="0"/>
              <a:buChar char="•"/>
            </a:pPr>
            <a:r>
              <a:rPr lang="en-US" b="1" dirty="0" smtClean="0"/>
              <a:t>You cannot foretell the results when actions are based on false premises.</a:t>
            </a:r>
          </a:p>
          <a:p>
            <a:pPr>
              <a:buNone/>
            </a:pPr>
            <a:endParaRPr lang="en-US" dirty="0"/>
          </a:p>
        </p:txBody>
      </p:sp>
      <p:pic>
        <p:nvPicPr>
          <p:cNvPr id="10"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1600200"/>
            <a:ext cx="320517" cy="446974"/>
          </a:xfrm>
          <a:prstGeom prst="rect">
            <a:avLst/>
          </a:prstGeom>
          <a:noFill/>
        </p:spPr>
      </p:pic>
      <p:pic>
        <p:nvPicPr>
          <p:cNvPr id="11"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2590800"/>
            <a:ext cx="320517" cy="446974"/>
          </a:xfrm>
          <a:prstGeom prst="rect">
            <a:avLst/>
          </a:prstGeom>
          <a:noFill/>
        </p:spPr>
      </p:pic>
      <p:pic>
        <p:nvPicPr>
          <p:cNvPr id="12"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3505200"/>
            <a:ext cx="320517" cy="446974"/>
          </a:xfrm>
          <a:prstGeom prst="rect">
            <a:avLst/>
          </a:prstGeom>
          <a:noFill/>
        </p:spPr>
      </p:pic>
      <p:pic>
        <p:nvPicPr>
          <p:cNvPr id="13"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4191000"/>
            <a:ext cx="320517" cy="446974"/>
          </a:xfrm>
          <a:prstGeom prst="rect">
            <a:avLst/>
          </a:prstGeom>
          <a:noFill/>
        </p:spPr>
      </p:pic>
      <p:pic>
        <p:nvPicPr>
          <p:cNvPr id="14" name="Picture 6" descr="C:\Documents and Settings\Peter C. Rogers\Local Settings\Temporary Internet Files\Content.IE5\0O19HT19\MCj04418800000[1].wmf"/>
          <p:cNvPicPr>
            <a:picLocks noChangeAspect="1" noChangeArrowheads="1"/>
          </p:cNvPicPr>
          <p:nvPr/>
        </p:nvPicPr>
        <p:blipFill>
          <a:blip r:embed="rId4" cstate="print"/>
          <a:srcRect/>
          <a:stretch>
            <a:fillRect/>
          </a:stretch>
        </p:blipFill>
        <p:spPr bwMode="auto">
          <a:xfrm>
            <a:off x="533400" y="5486400"/>
            <a:ext cx="320517" cy="44697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165</TotalTime>
  <Words>713</Words>
  <Application>Microsoft Office PowerPoint</Application>
  <PresentationFormat>On-screen Show (4:3)</PresentationFormat>
  <Paragraphs>107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Master Key System Part Nine      “Affirmations and Your Mind”</vt:lpstr>
      <vt:lpstr>Master Key System Part Nine</vt:lpstr>
      <vt:lpstr>Master Key System Part Nine</vt:lpstr>
      <vt:lpstr>Master Key System Part Nine</vt:lpstr>
      <vt:lpstr>Master Key System Part Nine</vt:lpstr>
      <vt:lpstr>Master Key System Part Nine</vt:lpstr>
      <vt:lpstr>Master Key System Part Nine</vt:lpstr>
      <vt:lpstr>Master Key System Part Nine</vt:lpstr>
      <vt:lpstr>Part Nine Main Points</vt:lpstr>
      <vt:lpstr>Part Nine Main Points</vt:lpstr>
      <vt:lpstr>Part Nine Study Questions</vt:lpstr>
      <vt:lpstr>Part Nine Study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Key System Part Nine      “Affirmations and Your Mind”</dc:title>
  <dc:creator>Peter C. Rogers</dc:creator>
  <cp:lastModifiedBy>Peter C. Rogers</cp:lastModifiedBy>
  <cp:revision>41</cp:revision>
  <dcterms:created xsi:type="dcterms:W3CDTF">2010-03-05T02:49:12Z</dcterms:created>
  <dcterms:modified xsi:type="dcterms:W3CDTF">2012-12-21T04:45:52Z</dcterms:modified>
</cp:coreProperties>
</file>